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2" r:id="rId7"/>
    <p:sldId id="261"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98"/>
    <p:restoredTop sz="63265"/>
  </p:normalViewPr>
  <p:slideViewPr>
    <p:cSldViewPr snapToGrid="0" snapToObjects="1">
      <p:cViewPr varScale="1">
        <p:scale>
          <a:sx n="101" d="100"/>
          <a:sy n="101" d="100"/>
        </p:scale>
        <p:origin x="2472"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FEC7FB-F1A2-524F-8723-F14B32CB7CD8}" type="datetimeFigureOut">
              <a:rPr lang="en-US" smtClean="0"/>
              <a:t>1/23/18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E4C909-4119-3842-B9BA-06C570E285B1}" type="slidenum">
              <a:rPr lang="en-US" smtClean="0"/>
              <a:t>‹#›</a:t>
            </a:fld>
            <a:endParaRPr lang="en-US"/>
          </a:p>
        </p:txBody>
      </p:sp>
    </p:spTree>
    <p:extLst>
      <p:ext uri="{BB962C8B-B14F-4D97-AF65-F5344CB8AC3E}">
        <p14:creationId xmlns:p14="http://schemas.microsoft.com/office/powerpoint/2010/main" val="1703231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RTVF Studio is typical of what you will find in local television stations and production houses everywhere.  Since this is a model of a working environment, where we have large mobile set pieces and equipment, safety is our number 1 concern and the priority for our students!</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This presentation will provide you with the rules and procedures needed to keep yourself and others around you safe.  I will attempt to hit on all of the major safety concerns in a studio environment, but keep in mind this list is not exhaustive and is amended from time to time.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With that said, please keep in mind that we must all work together to provide the safest working and learning environment we can for each other.</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FE4C909-4119-3842-B9BA-06C570E285B1}" type="slidenum">
              <a:rPr lang="en-US" smtClean="0"/>
              <a:t>1</a:t>
            </a:fld>
            <a:endParaRPr lang="en-US"/>
          </a:p>
        </p:txBody>
      </p:sp>
    </p:spTree>
    <p:extLst>
      <p:ext uri="{BB962C8B-B14F-4D97-AF65-F5344CB8AC3E}">
        <p14:creationId xmlns:p14="http://schemas.microsoft.com/office/powerpoint/2010/main" val="881337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cap="none" dirty="0" smtClean="0">
                <a:latin typeface="Tahoma" charset="0"/>
              </a:rPr>
              <a:t>Do not wear anything with fringe or hanging material that might get caught on set pieces or equipment as you are moving around the studio or trying to move something around in the studio.</a:t>
            </a:r>
            <a:r>
              <a:rPr lang="en-US" sz="1200" cap="none" baseline="0" dirty="0" smtClean="0">
                <a:latin typeface="Tahoma" charset="0"/>
              </a:rPr>
              <a:t>  This could cause you to lose balance or drop something while trying to unravel yourself.</a:t>
            </a:r>
            <a:endParaRPr lang="en-US" sz="1200" cap="none" dirty="0" smtClean="0">
              <a:latin typeface="Tahoma"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cap="none" dirty="0" smtClean="0">
              <a:latin typeface="Tahoma"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cap="none" dirty="0" smtClean="0">
              <a:latin typeface="Tahoma"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cap="none" dirty="0" smtClean="0">
                <a:latin typeface="Tahoma" charset="0"/>
              </a:rPr>
              <a:t>WEAR CLOSED TOE SHOES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cap="none" dirty="0" smtClean="0">
              <a:latin typeface="Tahoma"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cap="none" dirty="0" smtClean="0">
                <a:latin typeface="Tahoma" charset="0"/>
              </a:rPr>
              <a:t>Tennis shoes or a solid pair of boots are best.  Anything with open toes is not permitted.  This prevents injuries while equipment is being moved.</a:t>
            </a:r>
          </a:p>
          <a:p>
            <a:endParaRPr lang="en-US" dirty="0"/>
          </a:p>
        </p:txBody>
      </p:sp>
      <p:sp>
        <p:nvSpPr>
          <p:cNvPr id="4" name="Slide Number Placeholder 3"/>
          <p:cNvSpPr>
            <a:spLocks noGrp="1"/>
          </p:cNvSpPr>
          <p:nvPr>
            <p:ph type="sldNum" sz="quarter" idx="10"/>
          </p:nvPr>
        </p:nvSpPr>
        <p:spPr/>
        <p:txBody>
          <a:bodyPr/>
          <a:lstStyle/>
          <a:p>
            <a:fld id="{BFE4C909-4119-3842-B9BA-06C570E285B1}" type="slidenum">
              <a:rPr lang="en-US" smtClean="0"/>
              <a:t>2</a:t>
            </a:fld>
            <a:endParaRPr lang="en-US"/>
          </a:p>
        </p:txBody>
      </p:sp>
    </p:spTree>
    <p:extLst>
      <p:ext uri="{BB962C8B-B14F-4D97-AF65-F5344CB8AC3E}">
        <p14:creationId xmlns:p14="http://schemas.microsoft.com/office/powerpoint/2010/main" val="385100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cap="none" dirty="0" smtClean="0">
                <a:latin typeface="Tahoma" charset="0"/>
              </a:rPr>
              <a:t>NEVER MOVE ANYTHING BY YOURSELF. </a:t>
            </a:r>
          </a:p>
          <a:p>
            <a:r>
              <a:rPr lang="en-US" sz="1200" cap="none" dirty="0" smtClean="0">
                <a:latin typeface="Tahoma" charset="0"/>
              </a:rPr>
              <a:t>Most of the equipment and set pieces in the studio are large and heavy.  Avoid back strain or other bodily harm by working with a partner.</a:t>
            </a:r>
          </a:p>
          <a:p>
            <a:endParaRPr lang="en-US" sz="1200" cap="none" dirty="0" smtClean="0">
              <a:latin typeface="Tahoma" charset="0"/>
            </a:endParaRPr>
          </a:p>
          <a:p>
            <a:r>
              <a:rPr lang="en-US" sz="1200" cap="none" dirty="0" smtClean="0">
                <a:latin typeface="Tahoma" charset="0"/>
              </a:rPr>
              <a:t>NEVER MOVE ANYTHING IF YOU HAVE PREVIOUS INJURIES. </a:t>
            </a:r>
          </a:p>
          <a:p>
            <a:r>
              <a:rPr lang="en-US" sz="1200" cap="none" dirty="0" smtClean="0">
                <a:latin typeface="Tahoma" charset="0"/>
              </a:rPr>
              <a:t>If you have pre-existing back injuries, other physical injuries, or health issues that may be aggravated by moving an object, just let us know!  Do not move anything that could cause you issues.</a:t>
            </a:r>
          </a:p>
          <a:p>
            <a:endParaRPr lang="en-US" sz="1200" cap="none" dirty="0">
              <a:latin typeface="Tahoma" charset="0"/>
            </a:endParaRPr>
          </a:p>
        </p:txBody>
      </p:sp>
      <p:sp>
        <p:nvSpPr>
          <p:cNvPr id="4" name="Slide Number Placeholder 3"/>
          <p:cNvSpPr>
            <a:spLocks noGrp="1"/>
          </p:cNvSpPr>
          <p:nvPr>
            <p:ph type="sldNum" sz="quarter" idx="10"/>
          </p:nvPr>
        </p:nvSpPr>
        <p:spPr/>
        <p:txBody>
          <a:bodyPr/>
          <a:lstStyle/>
          <a:p>
            <a:fld id="{BFE4C909-4119-3842-B9BA-06C570E285B1}" type="slidenum">
              <a:rPr lang="en-US" smtClean="0"/>
              <a:t>3</a:t>
            </a:fld>
            <a:endParaRPr lang="en-US"/>
          </a:p>
        </p:txBody>
      </p:sp>
    </p:spTree>
    <p:extLst>
      <p:ext uri="{BB962C8B-B14F-4D97-AF65-F5344CB8AC3E}">
        <p14:creationId xmlns:p14="http://schemas.microsoft.com/office/powerpoint/2010/main" val="1803924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cap="none" dirty="0" smtClean="0">
                <a:latin typeface="Tahoma" charset="0"/>
              </a:rPr>
              <a:t>LCD MONITORS</a:t>
            </a:r>
          </a:p>
          <a:p>
            <a:r>
              <a:rPr lang="en-US" sz="1200" cap="none" dirty="0" smtClean="0">
                <a:latin typeface="Tahoma" charset="0"/>
              </a:rPr>
              <a:t>If you need to adjust height on the large LCD monitors, this is a two or even better, three person job, find an engineer or Tammy before attempting to do this.</a:t>
            </a:r>
          </a:p>
          <a:p>
            <a:endParaRPr lang="en-US" sz="1200" cap="none" dirty="0" smtClean="0">
              <a:latin typeface="Tahoma" charset="0"/>
            </a:endParaRPr>
          </a:p>
          <a:p>
            <a:r>
              <a:rPr lang="en-US" sz="1200" cap="none" dirty="0" smtClean="0">
                <a:latin typeface="Tahoma" charset="0"/>
              </a:rPr>
              <a:t>CRANE, PEDASTALS</a:t>
            </a:r>
            <a:r>
              <a:rPr lang="en-US" sz="1200" cap="none" baseline="0" dirty="0" smtClean="0">
                <a:latin typeface="Tahoma" charset="0"/>
              </a:rPr>
              <a:t>, C-STANDS</a:t>
            </a:r>
            <a:endParaRPr lang="en-US" sz="1200" cap="none" dirty="0" smtClean="0">
              <a:latin typeface="Tahoma" charset="0"/>
            </a:endParaRPr>
          </a:p>
          <a:p>
            <a:r>
              <a:rPr lang="en-US" sz="1200" cap="none" dirty="0" smtClean="0">
                <a:latin typeface="Tahoma" charset="0"/>
              </a:rPr>
              <a:t>The studio crane, tripods, and c-stands all have pivot points. Beware of pinching hazards on each of these items</a:t>
            </a:r>
          </a:p>
          <a:p>
            <a:endParaRPr lang="en-US" sz="1200" cap="none" dirty="0" smtClean="0">
              <a:latin typeface="Tahoma" charset="0"/>
            </a:endParaRPr>
          </a:p>
          <a:p>
            <a:r>
              <a:rPr lang="en-US" sz="1200" cap="none" dirty="0" smtClean="0">
                <a:latin typeface="Tahoma" charset="0"/>
              </a:rPr>
              <a:t>STAGE</a:t>
            </a:r>
            <a:r>
              <a:rPr lang="en-US" sz="1200" cap="none" baseline="0" dirty="0" smtClean="0">
                <a:latin typeface="Tahoma" charset="0"/>
              </a:rPr>
              <a:t> AND DESK PIECES</a:t>
            </a:r>
            <a:endParaRPr lang="en-US" sz="1200" cap="none" dirty="0" smtClean="0">
              <a:latin typeface="Tahoma" charset="0"/>
            </a:endParaRPr>
          </a:p>
          <a:p>
            <a:r>
              <a:rPr lang="en-US" sz="1200" cap="none" dirty="0" smtClean="0">
                <a:latin typeface="Tahoma" charset="0"/>
              </a:rPr>
              <a:t>Be extra careful dealing with the stage pieces. The legs are tight and can be difficult to fold in and out.  There is a rubber mallet in the red cabinet to help.  Also, be careful when connecting the stage pieces together.</a:t>
            </a:r>
          </a:p>
          <a:p>
            <a:endParaRPr lang="en-US" cap="none" dirty="0" smtClean="0">
              <a:latin typeface="Tahoma" charset="0"/>
            </a:endParaRPr>
          </a:p>
          <a:p>
            <a:endParaRPr lang="en-US" dirty="0"/>
          </a:p>
        </p:txBody>
      </p:sp>
      <p:sp>
        <p:nvSpPr>
          <p:cNvPr id="4" name="Slide Number Placeholder 3"/>
          <p:cNvSpPr>
            <a:spLocks noGrp="1"/>
          </p:cNvSpPr>
          <p:nvPr>
            <p:ph type="sldNum" sz="quarter" idx="10"/>
          </p:nvPr>
        </p:nvSpPr>
        <p:spPr/>
        <p:txBody>
          <a:bodyPr/>
          <a:lstStyle/>
          <a:p>
            <a:fld id="{BFE4C909-4119-3842-B9BA-06C570E285B1}" type="slidenum">
              <a:rPr lang="en-US" smtClean="0"/>
              <a:t>4</a:t>
            </a:fld>
            <a:endParaRPr lang="en-US"/>
          </a:p>
        </p:txBody>
      </p:sp>
    </p:spTree>
    <p:extLst>
      <p:ext uri="{BB962C8B-B14F-4D97-AF65-F5344CB8AC3E}">
        <p14:creationId xmlns:p14="http://schemas.microsoft.com/office/powerpoint/2010/main" val="17869200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200" cap="none" dirty="0" smtClean="0">
                <a:latin typeface="Tahoma" charset="0"/>
              </a:rPr>
              <a:t>BREAKERS OFF</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2200" cap="none" dirty="0" smtClean="0">
                <a:latin typeface="Tahoma" charset="0"/>
              </a:rPr>
              <a:t>Before you attempt to connect up a lighting jumper to the circuit panel, make sure the corresponding circuit is in the OFF position.  If you fail to do this the connector could arch and shock you. Some of our larger lamps will trip the breaker when initially powered on. So you may have to flip the breaker off and back on once more to get it to power up.  If the light doesn’t come on after a couple of tries, let an engineer or Tammy know so we can correct the issue.</a:t>
            </a:r>
          </a:p>
          <a:p>
            <a:endParaRPr lang="en-US" dirty="0" smtClean="0"/>
          </a:p>
          <a:p>
            <a:r>
              <a:rPr lang="en-US" dirty="0" smtClean="0"/>
              <a:t>STUDIO LAMPS GET</a:t>
            </a:r>
            <a:r>
              <a:rPr lang="en-US" baseline="0" dirty="0" smtClean="0"/>
              <a:t> HOT!</a:t>
            </a:r>
          </a:p>
          <a:p>
            <a:r>
              <a:rPr lang="en-US" dirty="0" smtClean="0"/>
              <a:t>Make sure you use gloves when adjusting a lamp in the studio.  Gloves are located in the red cabinet.</a:t>
            </a:r>
          </a:p>
          <a:p>
            <a:endParaRPr lang="en-US" baseline="0" dirty="0" smtClean="0"/>
          </a:p>
          <a:p>
            <a:r>
              <a:rPr lang="en-US" baseline="0" dirty="0" smtClean="0"/>
              <a:t>LADDER AND SCAFFOLDING USE</a:t>
            </a:r>
          </a:p>
          <a:p>
            <a:r>
              <a:rPr lang="en-US" dirty="0" smtClean="0"/>
              <a:t>Typically, students are not allowed to climb the ladders.  If a lamp needs adjustment and it is out of reach, find your instructor or an engineer for help.  If you determine a studio lamp is blown, let Tammy or an engineer know so that we can replace it. </a:t>
            </a:r>
            <a:endParaRPr lang="en-US" baseline="0" dirty="0" smtClean="0"/>
          </a:p>
          <a:p>
            <a:endParaRPr lang="en-US" dirty="0" smtClean="0"/>
          </a:p>
          <a:p>
            <a:r>
              <a:rPr lang="en-US" dirty="0" smtClean="0"/>
              <a:t>HALOGEN</a:t>
            </a:r>
            <a:r>
              <a:rPr lang="en-US" baseline="0" dirty="0" smtClean="0"/>
              <a:t> LAMPS</a:t>
            </a:r>
          </a:p>
          <a:p>
            <a:r>
              <a:rPr lang="en-US" dirty="0" smtClean="0"/>
              <a:t>HALOGEN LAMPS ARE EXTREMELY SENSITIVE, USE GLOVES! If you touch a lamp with your bare hands, the oil off of your hand will make a weak spot in the lamp and when it gets hot it will explode sending molten glass on you, your equipment, and anything or anyone nearby.  Believe me, I’ve seen it happen many times.</a:t>
            </a:r>
            <a:endParaRPr lang="en-US" dirty="0"/>
          </a:p>
        </p:txBody>
      </p:sp>
      <p:sp>
        <p:nvSpPr>
          <p:cNvPr id="4" name="Slide Number Placeholder 3"/>
          <p:cNvSpPr>
            <a:spLocks noGrp="1"/>
          </p:cNvSpPr>
          <p:nvPr>
            <p:ph type="sldNum" sz="quarter" idx="10"/>
          </p:nvPr>
        </p:nvSpPr>
        <p:spPr/>
        <p:txBody>
          <a:bodyPr/>
          <a:lstStyle/>
          <a:p>
            <a:fld id="{BFE4C909-4119-3842-B9BA-06C570E285B1}" type="slidenum">
              <a:rPr lang="en-US" smtClean="0"/>
              <a:t>5</a:t>
            </a:fld>
            <a:endParaRPr lang="en-US"/>
          </a:p>
        </p:txBody>
      </p:sp>
    </p:spTree>
    <p:extLst>
      <p:ext uri="{BB962C8B-B14F-4D97-AF65-F5344CB8AC3E}">
        <p14:creationId xmlns:p14="http://schemas.microsoft.com/office/powerpoint/2010/main" val="256100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cap="none" dirty="0" smtClean="0">
                <a:latin typeface="Tahoma" charset="0"/>
              </a:rPr>
              <a:t>NO FOOD OR DRINKS IN THE STUDIO</a:t>
            </a:r>
          </a:p>
          <a:p>
            <a:r>
              <a:rPr lang="en-US" dirty="0" smtClean="0"/>
              <a:t>Keep all food and drink in the designated areas. Food is typically not allowed in the studio during production, practice, or prep.  Food causes distractions and may cause hazards if dropped or spilled.</a:t>
            </a:r>
          </a:p>
          <a:p>
            <a:r>
              <a:rPr lang="en-US"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cap="none" dirty="0" smtClean="0">
                <a:latin typeface="Tahoma" charset="0"/>
              </a:rPr>
              <a:t>KEEP EXITS FREE OF OBSTRUCTION</a:t>
            </a:r>
          </a:p>
          <a:p>
            <a:r>
              <a:rPr lang="en-US" dirty="0" smtClean="0"/>
              <a:t>Keep all exits free of obstruction and keep belongings in a designated area out of the way of the main studio floor area.  We don’t want anyone tripping over belongings and fire code dictates that we have a clear path to the exits.</a:t>
            </a:r>
          </a:p>
          <a:p>
            <a:r>
              <a:rPr lang="en-US"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cap="none" dirty="0" smtClean="0">
                <a:latin typeface="Tahoma" charset="0"/>
              </a:rPr>
              <a:t>RELEASE BRAKES ON PEDASTALS, C-STANDS, ETC. BEFORE MAKING ADJUSTMENTS</a:t>
            </a:r>
          </a:p>
          <a:p>
            <a:r>
              <a:rPr lang="en-US" dirty="0" smtClean="0"/>
              <a:t>Make sure you release the brakes on the cameras, c-stands, and other pedestals/tripods before making adjustments.  Not doing so will cause damage to the gear.  If you see someone misusing the equipment please show them how to do it correctly or let your instructor or an engineer know so that we can assist them.</a:t>
            </a:r>
          </a:p>
          <a:p>
            <a:r>
              <a:rPr lang="en-US"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cap="none" dirty="0" smtClean="0">
                <a:latin typeface="Tahoma" charset="0"/>
              </a:rPr>
              <a:t>HANDLE ALL STUDIO GEAR WITH CARE</a:t>
            </a:r>
          </a:p>
          <a:p>
            <a:r>
              <a:rPr lang="en-US" dirty="0" smtClean="0"/>
              <a:t>-Please handle items such as c-stands, apple boxes, and set pieces with care.  We would like these items to last many years and be nice for future students.</a:t>
            </a:r>
          </a:p>
          <a:p>
            <a:r>
              <a:rPr lang="en-US" dirty="0" smtClean="0"/>
              <a:t> </a:t>
            </a:r>
          </a:p>
          <a:p>
            <a:r>
              <a:rPr lang="en-US" dirty="0" smtClean="0"/>
              <a:t>-The 7 in 1 anchor desk has its own carts for both the desk pieces and the tops. Be gentle when taking the pieces on and off.  Also make sure nothing is placed on these carts besides the intended desk pieces.  We have had to make repairs and upgrades to the carts several times already.</a:t>
            </a:r>
          </a:p>
          <a:p>
            <a:r>
              <a:rPr lang="en-US" dirty="0" smtClean="0"/>
              <a:t> </a:t>
            </a:r>
          </a:p>
          <a:p>
            <a:r>
              <a:rPr lang="en-US" dirty="0" smtClean="0"/>
              <a:t>DON’T FORCE ANYTHING. </a:t>
            </a:r>
          </a:p>
          <a:p>
            <a:r>
              <a:rPr lang="en-US" dirty="0" smtClean="0"/>
              <a:t>If something does not twist or turn as it should, don’t force it.  Find Tammy or an engineer for assistance.</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FE4C909-4119-3842-B9BA-06C570E285B1}" type="slidenum">
              <a:rPr lang="en-US" smtClean="0"/>
              <a:t>6</a:t>
            </a:fld>
            <a:endParaRPr lang="en-US"/>
          </a:p>
        </p:txBody>
      </p:sp>
    </p:spTree>
    <p:extLst>
      <p:ext uri="{BB962C8B-B14F-4D97-AF65-F5344CB8AC3E}">
        <p14:creationId xmlns:p14="http://schemas.microsoft.com/office/powerpoint/2010/main" val="1849739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FE4C909-4119-3842-B9BA-06C570E285B1}" type="slidenum">
              <a:rPr lang="en-US" smtClean="0"/>
              <a:t>7</a:t>
            </a:fld>
            <a:endParaRPr lang="en-US"/>
          </a:p>
        </p:txBody>
      </p:sp>
    </p:spTree>
    <p:extLst>
      <p:ext uri="{BB962C8B-B14F-4D97-AF65-F5344CB8AC3E}">
        <p14:creationId xmlns:p14="http://schemas.microsoft.com/office/powerpoint/2010/main" val="1101233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FE4C909-4119-3842-B9BA-06C570E285B1}" type="slidenum">
              <a:rPr lang="en-US" smtClean="0"/>
              <a:t>8</a:t>
            </a:fld>
            <a:endParaRPr lang="en-US"/>
          </a:p>
        </p:txBody>
      </p:sp>
    </p:spTree>
    <p:extLst>
      <p:ext uri="{BB962C8B-B14F-4D97-AF65-F5344CB8AC3E}">
        <p14:creationId xmlns:p14="http://schemas.microsoft.com/office/powerpoint/2010/main" val="1475847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smtClean="0"/>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1/23/18</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t>1/23/18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t>1/23/18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t>1/23/18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t>1/23/18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t>1/23/18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t>1/23/18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1/23/18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1/23/18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1/23/18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t>1/23/18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1/23/18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1/23/18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1/23/18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1/23/18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t>1/23/18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t>1/23/18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3.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1/23/18</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hyperlink" Target="https://etsumcom.zendesk.com/hc/en-us" TargetMode="External"/><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Studio Safety</a:t>
            </a:r>
            <a:endParaRPr lang="en-US" dirty="0"/>
          </a:p>
        </p:txBody>
      </p:sp>
      <p:sp>
        <p:nvSpPr>
          <p:cNvPr id="3" name="Subtitle 2"/>
          <p:cNvSpPr>
            <a:spLocks noGrp="1"/>
          </p:cNvSpPr>
          <p:nvPr>
            <p:ph type="subTitle" idx="1"/>
          </p:nvPr>
        </p:nvSpPr>
        <p:spPr/>
        <p:txBody>
          <a:bodyPr/>
          <a:lstStyle/>
          <a:p>
            <a:r>
              <a:rPr lang="en-US" dirty="0" smtClean="0"/>
              <a:t>By Stacy Whitaker</a:t>
            </a:r>
            <a:endParaRPr lang="en-US" dirty="0"/>
          </a:p>
        </p:txBody>
      </p:sp>
      <p:pic>
        <p:nvPicPr>
          <p:cNvPr id="4" name="Picture 3"/>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rot="21381255">
            <a:off x="1074527" y="1477109"/>
            <a:ext cx="2540000" cy="3200400"/>
          </a:xfrm>
          <a:prstGeom prst="rect">
            <a:avLst/>
          </a:prstGeom>
        </p:spPr>
      </p:pic>
    </p:spTree>
    <p:extLst>
      <p:ext uri="{BB962C8B-B14F-4D97-AF65-F5344CB8AC3E}">
        <p14:creationId xmlns:p14="http://schemas.microsoft.com/office/powerpoint/2010/main" val="16532379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a:t>Clothing and Footwear</a:t>
            </a:r>
            <a:endParaRPr lang="en-US" dirty="0"/>
          </a:p>
        </p:txBody>
      </p:sp>
      <p:sp>
        <p:nvSpPr>
          <p:cNvPr id="3" name="Content Placeholder 2"/>
          <p:cNvSpPr>
            <a:spLocks noGrp="1"/>
          </p:cNvSpPr>
          <p:nvPr>
            <p:ph sz="quarter" idx="13"/>
          </p:nvPr>
        </p:nvSpPr>
        <p:spPr/>
        <p:txBody>
          <a:bodyPr>
            <a:normAutofit/>
          </a:bodyPr>
          <a:lstStyle/>
          <a:p>
            <a:r>
              <a:rPr lang="en-US" sz="3600" dirty="0">
                <a:latin typeface="Tahoma" charset="0"/>
              </a:rPr>
              <a:t>Do not wear anything with fringe or hanging </a:t>
            </a:r>
            <a:r>
              <a:rPr lang="en-US" sz="3600" dirty="0" smtClean="0">
                <a:latin typeface="Tahoma" charset="0"/>
              </a:rPr>
              <a:t>material</a:t>
            </a:r>
            <a:endParaRPr lang="en-US" sz="3600" cap="none" dirty="0" smtClean="0">
              <a:latin typeface="Tahoma" charset="0"/>
            </a:endParaRPr>
          </a:p>
          <a:p>
            <a:endParaRPr lang="en-US" sz="3600" cap="none" dirty="0">
              <a:latin typeface="Tahoma" charset="0"/>
            </a:endParaRPr>
          </a:p>
          <a:p>
            <a:r>
              <a:rPr lang="en-US" sz="3600" dirty="0">
                <a:latin typeface="Tahoma" charset="0"/>
              </a:rPr>
              <a:t>Wear closed toe </a:t>
            </a:r>
            <a:r>
              <a:rPr lang="en-US" sz="3600" dirty="0" smtClean="0">
                <a:latin typeface="Tahoma" charset="0"/>
              </a:rPr>
              <a:t>shoes</a:t>
            </a:r>
            <a:endParaRPr lang="en-US" dirty="0"/>
          </a:p>
        </p:txBody>
      </p:sp>
      <p:pic>
        <p:nvPicPr>
          <p:cNvPr id="4" name="Picture 3"/>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6828670" y="3024554"/>
            <a:ext cx="4045655" cy="2405719"/>
          </a:xfrm>
          <a:prstGeom prst="rect">
            <a:avLst/>
          </a:prstGeom>
        </p:spPr>
      </p:pic>
    </p:spTree>
    <p:extLst>
      <p:ext uri="{BB962C8B-B14F-4D97-AF65-F5344CB8AC3E}">
        <p14:creationId xmlns:p14="http://schemas.microsoft.com/office/powerpoint/2010/main" val="15584440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smtClean="0"/>
              <a:t>Moving and setting up items </a:t>
            </a:r>
            <a:endParaRPr lang="en-US" dirty="0"/>
          </a:p>
        </p:txBody>
      </p:sp>
      <p:sp>
        <p:nvSpPr>
          <p:cNvPr id="3" name="Content Placeholder 2"/>
          <p:cNvSpPr>
            <a:spLocks noGrp="1"/>
          </p:cNvSpPr>
          <p:nvPr>
            <p:ph sz="quarter" idx="13"/>
          </p:nvPr>
        </p:nvSpPr>
        <p:spPr>
          <a:xfrm>
            <a:off x="390378" y="1837766"/>
            <a:ext cx="6671603" cy="3536820"/>
          </a:xfrm>
        </p:spPr>
        <p:txBody>
          <a:bodyPr>
            <a:normAutofit/>
          </a:bodyPr>
          <a:lstStyle/>
          <a:p>
            <a:r>
              <a:rPr lang="en-US" sz="2800" cap="none" dirty="0">
                <a:latin typeface="Tahoma" charset="0"/>
              </a:rPr>
              <a:t>NEVER MOVE ANYTHING BY </a:t>
            </a:r>
            <a:r>
              <a:rPr lang="en-US" sz="2800" cap="none" dirty="0" smtClean="0">
                <a:latin typeface="Tahoma" charset="0"/>
              </a:rPr>
              <a:t>YOURSELF</a:t>
            </a:r>
            <a:endParaRPr lang="en-US" sz="2800" cap="none" dirty="0">
              <a:latin typeface="Tahoma" charset="0"/>
            </a:endParaRPr>
          </a:p>
          <a:p>
            <a:endParaRPr lang="en-US" sz="2800" cap="none" dirty="0" smtClean="0">
              <a:latin typeface="Tahoma" charset="0"/>
            </a:endParaRPr>
          </a:p>
          <a:p>
            <a:r>
              <a:rPr lang="en-US" sz="2800" cap="none" dirty="0" smtClean="0">
                <a:latin typeface="Tahoma" charset="0"/>
              </a:rPr>
              <a:t>NEVER </a:t>
            </a:r>
            <a:r>
              <a:rPr lang="en-US" sz="2800" cap="none" dirty="0">
                <a:latin typeface="Tahoma" charset="0"/>
              </a:rPr>
              <a:t>MOVE ANYTHING IF YOU HAVE PREVIOUS </a:t>
            </a:r>
            <a:r>
              <a:rPr lang="en-US" sz="2800" cap="none" dirty="0" smtClean="0">
                <a:latin typeface="Tahoma" charset="0"/>
              </a:rPr>
              <a:t>INJURIES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7403" y="2391508"/>
            <a:ext cx="4248442" cy="2192372"/>
          </a:xfrm>
          <a:prstGeom prst="rect">
            <a:avLst/>
          </a:prstGeom>
        </p:spPr>
      </p:pic>
    </p:spTree>
    <p:extLst>
      <p:ext uri="{BB962C8B-B14F-4D97-AF65-F5344CB8AC3E}">
        <p14:creationId xmlns:p14="http://schemas.microsoft.com/office/powerpoint/2010/main" val="2014188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a:t>WATCH OUT FOR PINCHING </a:t>
            </a:r>
            <a:r>
              <a:rPr lang="en-US" i="1" dirty="0" smtClean="0"/>
              <a:t>HAZARDS!</a:t>
            </a:r>
            <a:endParaRPr lang="en-US" i="1" cap="none" dirty="0"/>
          </a:p>
        </p:txBody>
      </p:sp>
      <p:sp>
        <p:nvSpPr>
          <p:cNvPr id="3" name="Content Placeholder 2"/>
          <p:cNvSpPr>
            <a:spLocks noGrp="1"/>
          </p:cNvSpPr>
          <p:nvPr>
            <p:ph sz="quarter" idx="13"/>
          </p:nvPr>
        </p:nvSpPr>
        <p:spPr>
          <a:xfrm>
            <a:off x="685800" y="1837766"/>
            <a:ext cx="10394707" cy="3905488"/>
          </a:xfrm>
        </p:spPr>
        <p:txBody>
          <a:bodyPr>
            <a:normAutofit/>
          </a:bodyPr>
          <a:lstStyle/>
          <a:p>
            <a:r>
              <a:rPr lang="en-US" sz="2800" cap="none" dirty="0" smtClean="0">
                <a:latin typeface="Tahoma" charset="0"/>
              </a:rPr>
              <a:t>LCD MONITORS</a:t>
            </a:r>
          </a:p>
          <a:p>
            <a:endParaRPr lang="en-US" sz="2800" cap="none" dirty="0" smtClean="0">
              <a:latin typeface="Tahoma" charset="0"/>
            </a:endParaRPr>
          </a:p>
          <a:p>
            <a:r>
              <a:rPr lang="en-US" sz="2800" cap="none" dirty="0" smtClean="0">
                <a:latin typeface="Tahoma" charset="0"/>
              </a:rPr>
              <a:t>CRANE, PEDASTALS, C-STANDS</a:t>
            </a:r>
          </a:p>
          <a:p>
            <a:endParaRPr lang="en-US" sz="2800" cap="none" dirty="0" smtClean="0">
              <a:latin typeface="Tahoma" charset="0"/>
            </a:endParaRPr>
          </a:p>
          <a:p>
            <a:r>
              <a:rPr lang="en-US" sz="2800" cap="none" dirty="0" smtClean="0">
                <a:latin typeface="Tahoma" charset="0"/>
              </a:rPr>
              <a:t>STAGE AND DESK PIECES</a:t>
            </a:r>
            <a:endParaRPr lang="en-US" sz="2800" cap="none" dirty="0">
              <a:latin typeface="Tahoma" charset="0"/>
            </a:endParaRPr>
          </a:p>
          <a:p>
            <a:endParaRPr lang="en-US" cap="none" dirty="0">
              <a:latin typeface="Tahoma"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7766" y="2332305"/>
            <a:ext cx="4247041" cy="2914943"/>
          </a:xfrm>
          <a:prstGeom prst="rect">
            <a:avLst/>
          </a:prstGeom>
        </p:spPr>
      </p:pic>
    </p:spTree>
    <p:extLst>
      <p:ext uri="{BB962C8B-B14F-4D97-AF65-F5344CB8AC3E}">
        <p14:creationId xmlns:p14="http://schemas.microsoft.com/office/powerpoint/2010/main" val="5063846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i="1" dirty="0" smtClean="0"/>
              <a:t>Lighting</a:t>
            </a:r>
            <a:endParaRPr lang="en-US" sz="6000" i="1" cap="none" dirty="0"/>
          </a:p>
        </p:txBody>
      </p:sp>
      <p:sp>
        <p:nvSpPr>
          <p:cNvPr id="3" name="Content Placeholder 2"/>
          <p:cNvSpPr>
            <a:spLocks noGrp="1"/>
          </p:cNvSpPr>
          <p:nvPr>
            <p:ph sz="quarter" idx="13"/>
          </p:nvPr>
        </p:nvSpPr>
        <p:spPr>
          <a:xfrm>
            <a:off x="685801" y="1837766"/>
            <a:ext cx="7117760" cy="3905488"/>
          </a:xfrm>
        </p:spPr>
        <p:txBody>
          <a:bodyPr>
            <a:normAutofit/>
          </a:bodyPr>
          <a:lstStyle/>
          <a:p>
            <a:r>
              <a:rPr lang="en-US" sz="3000" cap="none" dirty="0">
                <a:latin typeface="Tahoma" charset="0"/>
              </a:rPr>
              <a:t>MAKE SURE BREAKERS ARE OFF BEFORE CONNECTING </a:t>
            </a:r>
            <a:r>
              <a:rPr lang="en-US" sz="3000" cap="none" dirty="0" smtClean="0">
                <a:latin typeface="Tahoma" charset="0"/>
              </a:rPr>
              <a:t>LIGHTING</a:t>
            </a:r>
          </a:p>
          <a:p>
            <a:r>
              <a:rPr lang="en-US" sz="3000" cap="none" dirty="0" smtClean="0">
                <a:latin typeface="Tahoma" charset="0"/>
              </a:rPr>
              <a:t>STUDIO LAMPS GET HOT! </a:t>
            </a:r>
          </a:p>
          <a:p>
            <a:r>
              <a:rPr lang="en-US" sz="3000" cap="none" dirty="0" smtClean="0">
                <a:latin typeface="Tahoma" charset="0"/>
              </a:rPr>
              <a:t>LADDER and SCAFFOLDING USE</a:t>
            </a:r>
          </a:p>
          <a:p>
            <a:r>
              <a:rPr lang="en-US" sz="3200" cap="none" dirty="0">
                <a:latin typeface="Tahoma" charset="0"/>
              </a:rPr>
              <a:t>HALOGEN LAMPS</a:t>
            </a:r>
            <a:endParaRPr lang="en-US" sz="3000" cap="none" dirty="0">
              <a:latin typeface="Tahoma" charset="0"/>
            </a:endParaRPr>
          </a:p>
        </p:txBody>
      </p:sp>
      <p:pic>
        <p:nvPicPr>
          <p:cNvPr id="5" name="Picture 4"/>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7803560" y="2996419"/>
            <a:ext cx="3394323" cy="2194560"/>
          </a:xfrm>
          <a:prstGeom prst="rect">
            <a:avLst/>
          </a:prstGeom>
        </p:spPr>
      </p:pic>
      <p:pic>
        <p:nvPicPr>
          <p:cNvPr id="6" name="Picture 5"/>
          <p:cNvPicPr>
            <a:picLocks noChangeAspect="1"/>
          </p:cNvPicPr>
          <p:nvPr/>
        </p:nvPicPr>
        <p:blipFill>
          <a:blip r:embed="rId4">
            <a:alphaModFix/>
            <a:extLst>
              <a:ext uri="{28A0092B-C50C-407E-A947-70E740481C1C}">
                <a14:useLocalDpi xmlns:a14="http://schemas.microsoft.com/office/drawing/2010/main" val="0"/>
              </a:ext>
            </a:extLst>
          </a:blip>
          <a:stretch>
            <a:fillRect/>
          </a:stretch>
        </p:blipFill>
        <p:spPr>
          <a:xfrm>
            <a:off x="7803560" y="810824"/>
            <a:ext cx="3251111" cy="2053883"/>
          </a:xfrm>
          <a:prstGeom prst="rect">
            <a:avLst/>
          </a:prstGeom>
        </p:spPr>
      </p:pic>
    </p:spTree>
    <p:extLst>
      <p:ext uri="{BB962C8B-B14F-4D97-AF65-F5344CB8AC3E}">
        <p14:creationId xmlns:p14="http://schemas.microsoft.com/office/powerpoint/2010/main" val="3236747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i="1" dirty="0" smtClean="0"/>
              <a:t>JUST A FEW OTHER THINGS</a:t>
            </a:r>
            <a:r>
              <a:rPr lang="is-IS" sz="6000" i="1" dirty="0" smtClean="0"/>
              <a:t>…</a:t>
            </a:r>
            <a:endParaRPr lang="en-US" sz="6000" i="1" cap="none" dirty="0"/>
          </a:p>
        </p:txBody>
      </p:sp>
      <p:sp>
        <p:nvSpPr>
          <p:cNvPr id="3" name="Content Placeholder 2"/>
          <p:cNvSpPr>
            <a:spLocks noGrp="1"/>
          </p:cNvSpPr>
          <p:nvPr>
            <p:ph sz="quarter" idx="13"/>
          </p:nvPr>
        </p:nvSpPr>
        <p:spPr>
          <a:xfrm>
            <a:off x="685800" y="1837766"/>
            <a:ext cx="10394707" cy="3905488"/>
          </a:xfrm>
        </p:spPr>
        <p:txBody>
          <a:bodyPr>
            <a:normAutofit fontScale="92500" lnSpcReduction="20000"/>
          </a:bodyPr>
          <a:lstStyle/>
          <a:p>
            <a:r>
              <a:rPr lang="en-US" sz="3000" cap="none" dirty="0" smtClean="0">
                <a:latin typeface="Tahoma" charset="0"/>
              </a:rPr>
              <a:t>NO FOOD OR DRINKS IN THE STUDIO</a:t>
            </a:r>
          </a:p>
          <a:p>
            <a:r>
              <a:rPr lang="en-US" sz="3000" cap="none" dirty="0" smtClean="0">
                <a:latin typeface="Tahoma" charset="0"/>
              </a:rPr>
              <a:t>KEEP EXITS FREE OF OBSTRUCTION</a:t>
            </a:r>
          </a:p>
          <a:p>
            <a:r>
              <a:rPr lang="en-US" sz="3000" cap="none" smtClean="0">
                <a:latin typeface="Tahoma" charset="0"/>
              </a:rPr>
              <a:t>FIRE EXTINGUISHER LOCATIONS</a:t>
            </a:r>
            <a:endParaRPr lang="en-US" sz="3000" cap="none" dirty="0" smtClean="0">
              <a:latin typeface="Tahoma" charset="0"/>
            </a:endParaRPr>
          </a:p>
          <a:p>
            <a:r>
              <a:rPr lang="en-US" sz="3000" cap="none" dirty="0" smtClean="0">
                <a:latin typeface="Tahoma" charset="0"/>
              </a:rPr>
              <a:t>RELEASE BRAKES ON PEDASTALS, C-STANDS, ETC. BEFORE MAKING ADJUSTMENTS</a:t>
            </a:r>
          </a:p>
          <a:p>
            <a:r>
              <a:rPr lang="en-US" sz="3000" cap="none" dirty="0" smtClean="0">
                <a:latin typeface="Tahoma" charset="0"/>
              </a:rPr>
              <a:t>HANDLE ALL STUDIO GEAR WITH CARE</a:t>
            </a:r>
          </a:p>
          <a:p>
            <a:r>
              <a:rPr lang="en-US" sz="3000" cap="none" dirty="0" smtClean="0">
                <a:latin typeface="Tahoma" charset="0"/>
              </a:rPr>
              <a:t>DON’T FORCE ANYTHING!</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6800" y="1701203"/>
            <a:ext cx="2053336" cy="1551940"/>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2167" t="16177" r="2000" b="15824"/>
          <a:stretch/>
        </p:blipFill>
        <p:spPr>
          <a:xfrm>
            <a:off x="8686800" y="4188774"/>
            <a:ext cx="2103120" cy="1554480"/>
          </a:xfrm>
          <a:prstGeom prst="rect">
            <a:avLst/>
          </a:prstGeom>
        </p:spPr>
      </p:pic>
    </p:spTree>
    <p:extLst>
      <p:ext uri="{BB962C8B-B14F-4D97-AF65-F5344CB8AC3E}">
        <p14:creationId xmlns:p14="http://schemas.microsoft.com/office/powerpoint/2010/main" val="15307048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i="1" dirty="0" smtClean="0"/>
              <a:t>SAFETY CONCERNS</a:t>
            </a:r>
            <a:r>
              <a:rPr lang="is-IS" sz="4800" i="1" dirty="0" smtClean="0"/>
              <a:t>…</a:t>
            </a:r>
            <a:endParaRPr lang="en-US" sz="4800" i="1" cap="none" dirty="0"/>
          </a:p>
        </p:txBody>
      </p:sp>
      <p:sp>
        <p:nvSpPr>
          <p:cNvPr id="3" name="Content Placeholder 2"/>
          <p:cNvSpPr>
            <a:spLocks noGrp="1"/>
          </p:cNvSpPr>
          <p:nvPr>
            <p:ph sz="quarter" idx="13"/>
          </p:nvPr>
        </p:nvSpPr>
        <p:spPr>
          <a:xfrm>
            <a:off x="685800" y="1837766"/>
            <a:ext cx="10394707" cy="3905488"/>
          </a:xfrm>
        </p:spPr>
        <p:txBody>
          <a:bodyPr>
            <a:normAutofit/>
          </a:bodyPr>
          <a:lstStyle/>
          <a:p>
            <a:endParaRPr lang="en-US" sz="3200" dirty="0"/>
          </a:p>
          <a:p>
            <a:r>
              <a:rPr lang="en-US" sz="3200" cap="none" dirty="0">
                <a:latin typeface="Tahoma" charset="0"/>
              </a:rPr>
              <a:t>REPORT ANY SAFETY CONCERNS TO TAMMY OR ONE OF THE ENGINEERS.  If you see something that doesn't look right or you feel could be a safety hazard, report it immediately.</a:t>
            </a:r>
          </a:p>
          <a:p>
            <a:endParaRPr lang="en-US" sz="3000" cap="none" dirty="0">
              <a:latin typeface="Tahoma" charset="0"/>
            </a:endParaRPr>
          </a:p>
        </p:txBody>
      </p:sp>
    </p:spTree>
    <p:extLst>
      <p:ext uri="{BB962C8B-B14F-4D97-AF65-F5344CB8AC3E}">
        <p14:creationId xmlns:p14="http://schemas.microsoft.com/office/powerpoint/2010/main" val="3079988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8679" y="2841673"/>
            <a:ext cx="3460202" cy="2558805"/>
          </a:xfrm>
          <a:prstGeom prst="rect">
            <a:avLst/>
          </a:prstGeom>
        </p:spPr>
      </p:pic>
      <p:sp>
        <p:nvSpPr>
          <p:cNvPr id="2" name="Title 1"/>
          <p:cNvSpPr>
            <a:spLocks noGrp="1"/>
          </p:cNvSpPr>
          <p:nvPr>
            <p:ph type="title"/>
          </p:nvPr>
        </p:nvSpPr>
        <p:spPr/>
        <p:txBody>
          <a:bodyPr>
            <a:noAutofit/>
          </a:bodyPr>
          <a:lstStyle/>
          <a:p>
            <a:r>
              <a:rPr lang="en-US" sz="4800" i="1" dirty="0" smtClean="0"/>
              <a:t>For a refresher</a:t>
            </a:r>
            <a:r>
              <a:rPr lang="is-IS" sz="4800" i="1" dirty="0" smtClean="0"/>
              <a:t>…</a:t>
            </a:r>
            <a:endParaRPr lang="en-US" sz="4800" i="1" cap="none" dirty="0"/>
          </a:p>
        </p:txBody>
      </p:sp>
      <p:sp>
        <p:nvSpPr>
          <p:cNvPr id="3" name="Content Placeholder 2"/>
          <p:cNvSpPr>
            <a:spLocks noGrp="1"/>
          </p:cNvSpPr>
          <p:nvPr>
            <p:ph sz="quarter" idx="13"/>
          </p:nvPr>
        </p:nvSpPr>
        <p:spPr>
          <a:xfrm>
            <a:off x="685800" y="1837766"/>
            <a:ext cx="8823959" cy="3905488"/>
          </a:xfrm>
        </p:spPr>
        <p:txBody>
          <a:bodyPr>
            <a:normAutofit fontScale="85000" lnSpcReduction="20000"/>
          </a:bodyPr>
          <a:lstStyle/>
          <a:p>
            <a:endParaRPr lang="en-US" sz="3200" dirty="0"/>
          </a:p>
          <a:p>
            <a:r>
              <a:rPr lang="en-US" sz="3200" cap="none" dirty="0" smtClean="0">
                <a:latin typeface="Tahoma" charset="0"/>
              </a:rPr>
              <a:t>Visit </a:t>
            </a:r>
            <a:r>
              <a:rPr lang="en-US" sz="3200" cap="none" dirty="0">
                <a:latin typeface="Tahoma" charset="0"/>
                <a:hlinkClick r:id="rId4"/>
              </a:rPr>
              <a:t>https://</a:t>
            </a:r>
            <a:r>
              <a:rPr lang="en-US" sz="3200" cap="none" dirty="0" smtClean="0">
                <a:latin typeface="Tahoma" charset="0"/>
                <a:hlinkClick r:id="rId4"/>
              </a:rPr>
              <a:t>etsumcom.zendesk.com/hc/en-us</a:t>
            </a:r>
            <a:endParaRPr lang="en-US" sz="3200" cap="none" dirty="0" smtClean="0">
              <a:latin typeface="Tahoma" charset="0"/>
            </a:endParaRPr>
          </a:p>
          <a:p>
            <a:endParaRPr lang="en-US" sz="3200" cap="none" dirty="0" smtClean="0">
              <a:latin typeface="Tahoma" charset="0"/>
            </a:endParaRPr>
          </a:p>
          <a:p>
            <a:endParaRPr lang="en-US" sz="3200" cap="none" dirty="0" smtClean="0">
              <a:latin typeface="Tahoma" charset="0"/>
            </a:endParaRPr>
          </a:p>
          <a:p>
            <a:r>
              <a:rPr lang="en-US" sz="3200" cap="none" dirty="0" smtClean="0">
                <a:latin typeface="Tahoma" charset="0"/>
              </a:rPr>
              <a:t>Click the </a:t>
            </a:r>
            <a:r>
              <a:rPr lang="en-US" sz="3200" b="1" cap="none" dirty="0">
                <a:latin typeface="Tahoma" charset="0"/>
              </a:rPr>
              <a:t>P</a:t>
            </a:r>
            <a:r>
              <a:rPr lang="en-US" sz="3200" b="1" cap="none" dirty="0" smtClean="0">
                <a:latin typeface="Tahoma" charset="0"/>
              </a:rPr>
              <a:t>roblem </a:t>
            </a:r>
            <a:r>
              <a:rPr lang="en-US" sz="3200" b="1" cap="none" dirty="0">
                <a:latin typeface="Tahoma" charset="0"/>
              </a:rPr>
              <a:t>R</a:t>
            </a:r>
            <a:r>
              <a:rPr lang="en-US" sz="3200" b="1" cap="none" dirty="0" smtClean="0">
                <a:latin typeface="Tahoma" charset="0"/>
              </a:rPr>
              <a:t>eport </a:t>
            </a:r>
            <a:r>
              <a:rPr lang="en-US" sz="3200" cap="none" dirty="0" smtClean="0">
                <a:latin typeface="Tahoma" charset="0"/>
              </a:rPr>
              <a:t>icon</a:t>
            </a:r>
          </a:p>
          <a:p>
            <a:endParaRPr lang="en-US" sz="3200" cap="none" dirty="0" smtClean="0">
              <a:latin typeface="Tahoma" charset="0"/>
            </a:endParaRPr>
          </a:p>
          <a:p>
            <a:r>
              <a:rPr lang="en-US" sz="3200" cap="none" dirty="0" smtClean="0">
                <a:latin typeface="Tahoma" charset="0"/>
              </a:rPr>
              <a:t>Type </a:t>
            </a:r>
            <a:r>
              <a:rPr lang="en-US" sz="3200" b="1" cap="none" dirty="0" smtClean="0">
                <a:latin typeface="Tahoma" charset="0"/>
              </a:rPr>
              <a:t>Studio Safety </a:t>
            </a:r>
            <a:r>
              <a:rPr lang="en-US" sz="3200" cap="none" dirty="0" smtClean="0">
                <a:latin typeface="Tahoma" charset="0"/>
              </a:rPr>
              <a:t>in the search field</a:t>
            </a:r>
            <a:endParaRPr lang="en-US" sz="3200" cap="none" dirty="0">
              <a:latin typeface="Tahoma" charset="0"/>
            </a:endParaRPr>
          </a:p>
          <a:p>
            <a:endParaRPr lang="en-US" sz="3000" cap="none" dirty="0">
              <a:latin typeface="Tahoma" charset="0"/>
            </a:endParaRPr>
          </a:p>
        </p:txBody>
      </p:sp>
    </p:spTree>
    <p:extLst>
      <p:ext uri="{BB962C8B-B14F-4D97-AF65-F5344CB8AC3E}">
        <p14:creationId xmlns:p14="http://schemas.microsoft.com/office/powerpoint/2010/main" val="84556286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358</TotalTime>
  <Words>534</Words>
  <Application>Microsoft Macintosh PowerPoint</Application>
  <PresentationFormat>Widescreen</PresentationFormat>
  <Paragraphs>99</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Impact</vt:lpstr>
      <vt:lpstr>Tahoma</vt:lpstr>
      <vt:lpstr>Main Event</vt:lpstr>
      <vt:lpstr>Studio Safety</vt:lpstr>
      <vt:lpstr>Clothing and Footwear</vt:lpstr>
      <vt:lpstr>Moving and setting up items </vt:lpstr>
      <vt:lpstr>WATCH OUT FOR PINCHING HAZARDS!</vt:lpstr>
      <vt:lpstr>Lighting</vt:lpstr>
      <vt:lpstr>JUST A FEW OTHER THINGS…</vt:lpstr>
      <vt:lpstr>SAFETY CONCERNS…</vt:lpstr>
      <vt:lpstr>For a refresher…</vt:lpstr>
    </vt:vector>
  </TitlesOfParts>
  <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Studio Safety</dc:title>
  <dc:creator>Microsoft Office User</dc:creator>
  <cp:lastModifiedBy>Whitaker, Donald Stacy</cp:lastModifiedBy>
  <cp:revision>22</cp:revision>
  <dcterms:created xsi:type="dcterms:W3CDTF">2017-01-23T19:46:05Z</dcterms:created>
  <dcterms:modified xsi:type="dcterms:W3CDTF">2018-01-23T17:24:00Z</dcterms:modified>
</cp:coreProperties>
</file>