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4" r:id="rId9"/>
    <p:sldId id="265" r:id="rId10"/>
    <p:sldId id="266" r:id="rId11"/>
    <p:sldId id="267"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62728"/>
  </p:normalViewPr>
  <p:slideViewPr>
    <p:cSldViewPr snapToGrid="0" snapToObjects="1">
      <p:cViewPr varScale="1">
        <p:scale>
          <a:sx n="100" d="100"/>
          <a:sy n="100" d="100"/>
        </p:scale>
        <p:origin x="26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4955BF-8DDE-C54E-9679-3406E572E58A}" type="datetimeFigureOut">
              <a:rPr lang="en-US" smtClean="0"/>
              <a:t>11/3/17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9513B-52E1-144E-8E50-C3F423889A3A}" type="slidenum">
              <a:rPr lang="en-US" smtClean="0"/>
              <a:t>‹#›</a:t>
            </a:fld>
            <a:endParaRPr lang="en-US"/>
          </a:p>
        </p:txBody>
      </p:sp>
    </p:spTree>
    <p:extLst>
      <p:ext uri="{BB962C8B-B14F-4D97-AF65-F5344CB8AC3E}">
        <p14:creationId xmlns:p14="http://schemas.microsoft.com/office/powerpoint/2010/main" val="29839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1</a:t>
            </a:fld>
            <a:endParaRPr lang="en-US"/>
          </a:p>
        </p:txBody>
      </p:sp>
    </p:spTree>
    <p:extLst>
      <p:ext uri="{BB962C8B-B14F-4D97-AF65-F5344CB8AC3E}">
        <p14:creationId xmlns:p14="http://schemas.microsoft.com/office/powerpoint/2010/main" val="1424986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12</a:t>
            </a:fld>
            <a:endParaRPr lang="en-US"/>
          </a:p>
        </p:txBody>
      </p:sp>
    </p:spTree>
    <p:extLst>
      <p:ext uri="{BB962C8B-B14F-4D97-AF65-F5344CB8AC3E}">
        <p14:creationId xmlns:p14="http://schemas.microsoft.com/office/powerpoint/2010/main" val="1022364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Gaffing Cables</a:t>
            </a:r>
          </a:p>
          <a:p>
            <a:pPr marL="171450" indent="-171450">
              <a:buFont typeface="Arial" charset="0"/>
              <a:buChar char="•"/>
            </a:pPr>
            <a:r>
              <a:rPr lang="en-US" dirty="0" smtClean="0"/>
              <a:t>Cable running across the ground or draped through the air</a:t>
            </a:r>
            <a:r>
              <a:rPr lang="en-US" baseline="0" dirty="0" smtClean="0"/>
              <a:t> are hazards.  In a studio environment this is not as big of a deal because folks expect cables to be there, but out in public that is not the case.  People don’t pay attention, so you have the responsibility to watch out for them.</a:t>
            </a:r>
          </a:p>
          <a:p>
            <a:pPr marL="171450" indent="-171450">
              <a:buFont typeface="Arial" charset="0"/>
              <a:buChar char="•"/>
            </a:pPr>
            <a:endParaRPr lang="en-US" dirty="0" smtClean="0"/>
          </a:p>
          <a:p>
            <a:r>
              <a:rPr lang="en-US" b="1" dirty="0" smtClean="0"/>
              <a:t>Signs or barriers alerting public to tripping hazards</a:t>
            </a:r>
          </a:p>
          <a:p>
            <a:pPr marL="171450" indent="-171450">
              <a:buFont typeface="Arial" charset="0"/>
              <a:buChar char="•"/>
            </a:pPr>
            <a:r>
              <a:rPr lang="en-US" dirty="0" smtClean="0"/>
              <a:t>A lot of the time gaffing cables</a:t>
            </a:r>
            <a:r>
              <a:rPr lang="en-US" baseline="0" dirty="0" smtClean="0"/>
              <a:t> isn’t an option</a:t>
            </a:r>
            <a:r>
              <a:rPr lang="mr-IN" baseline="0" dirty="0" smtClean="0"/>
              <a:t>…</a:t>
            </a:r>
            <a:r>
              <a:rPr lang="en-US" baseline="0" dirty="0" smtClean="0"/>
              <a:t> grass, dirt, </a:t>
            </a:r>
            <a:r>
              <a:rPr lang="en-US" baseline="0" dirty="0" err="1" smtClean="0"/>
              <a:t>etc</a:t>
            </a:r>
            <a:r>
              <a:rPr lang="mr-IN" baseline="0" dirty="0" smtClean="0"/>
              <a:t>…</a:t>
            </a:r>
            <a:r>
              <a:rPr lang="en-US" baseline="0" dirty="0" smtClean="0"/>
              <a:t>  In this case you may need to mark your scene off with barriers of some sort to alert passersby’s about any tripping or clipping hazards</a:t>
            </a:r>
          </a:p>
          <a:p>
            <a:pPr marL="171450" indent="-171450">
              <a:buFont typeface="Arial" charset="0"/>
              <a:buChar char="•"/>
            </a:pPr>
            <a:endParaRPr lang="en-US" dirty="0" smtClean="0"/>
          </a:p>
          <a:p>
            <a:r>
              <a:rPr lang="en-US" b="1" dirty="0" smtClean="0"/>
              <a:t>Handling Lamps</a:t>
            </a:r>
          </a:p>
          <a:p>
            <a:pPr marL="171450" indent="-171450">
              <a:buFont typeface="Arial" charset="0"/>
              <a:buChar char="•"/>
            </a:pPr>
            <a:r>
              <a:rPr lang="en-US" dirty="0" smtClean="0"/>
              <a:t>Halogen lamps are extremely sensitive to any</a:t>
            </a:r>
            <a:r>
              <a:rPr lang="en-US" baseline="0" dirty="0" smtClean="0"/>
              <a:t> type of oil, especially our oily hands.  Make sure that you do not touch a lamp with your bare hand or anything that has an oily substance on it.  A clean paper towel or clean glove is best.</a:t>
            </a:r>
          </a:p>
          <a:p>
            <a:endParaRPr lang="en-US" dirty="0" smtClean="0"/>
          </a:p>
          <a:p>
            <a:endParaRPr lang="en-US" dirty="0" smtClean="0"/>
          </a:p>
          <a:p>
            <a:r>
              <a:rPr lang="en-US" b="1" dirty="0" smtClean="0"/>
              <a:t>Lights get hot! FAST!</a:t>
            </a:r>
          </a:p>
          <a:p>
            <a:pPr marL="171450" indent="-171450">
              <a:buFont typeface="Arial" charset="0"/>
              <a:buChar char="•"/>
            </a:pPr>
            <a:r>
              <a:rPr lang="en-US" dirty="0" smtClean="0"/>
              <a:t>In</a:t>
            </a:r>
            <a:r>
              <a:rPr lang="en-US" baseline="0" dirty="0" smtClean="0"/>
              <a:t> film, photography, videography we use very bright lights.  The lights draw anywhere from 150 to 2000 watts.  The higher the wattage the hotter the lamp will be.  Make sure you use gloves when making adjustments or handling production style lighting equipment. </a:t>
            </a:r>
          </a:p>
          <a:p>
            <a:pPr marL="171450" indent="-171450">
              <a:buFont typeface="Arial" charset="0"/>
              <a:buChar char="•"/>
            </a:pPr>
            <a:endParaRPr lang="en-US" b="1" baseline="0" dirty="0" smtClean="0"/>
          </a:p>
          <a:p>
            <a:pPr marL="0" indent="0">
              <a:buFont typeface="Arial" charset="0"/>
              <a:buNone/>
            </a:pPr>
            <a:r>
              <a:rPr lang="en-US" b="1" dirty="0" smtClean="0"/>
              <a:t>Over-under method for wrapping cable</a:t>
            </a:r>
          </a:p>
          <a:p>
            <a:pPr marL="171450" indent="-171450">
              <a:buFont typeface="Arial" charset="0"/>
              <a:buChar char="•"/>
            </a:pPr>
            <a:r>
              <a:rPr lang="en-US" dirty="0" smtClean="0"/>
              <a:t>Properly</a:t>
            </a:r>
            <a:r>
              <a:rPr lang="en-US" baseline="0" dirty="0" smtClean="0"/>
              <a:t> wrapping cables speed things up when moving from scene to scene or between locations.  Once you do it a few times, a cable can wrapped properly just as quick as wrapping it up the wrong way.  Over under will keep your cables flat rather than having </a:t>
            </a:r>
            <a:r>
              <a:rPr lang="en-US" baseline="0" dirty="0" err="1" smtClean="0"/>
              <a:t>knotts</a:t>
            </a:r>
            <a:r>
              <a:rPr lang="en-US" baseline="0" dirty="0" smtClean="0"/>
              <a:t> or bends which could cause tripping hazards.  Plus it will keep Candy from making you wrap it again when you drop it off at the ER.</a:t>
            </a:r>
            <a:endParaRPr lang="en-US" dirty="0" smtClean="0"/>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2</a:t>
            </a:fld>
            <a:endParaRPr lang="en-US"/>
          </a:p>
        </p:txBody>
      </p:sp>
    </p:spTree>
    <p:extLst>
      <p:ext uri="{BB962C8B-B14F-4D97-AF65-F5344CB8AC3E}">
        <p14:creationId xmlns:p14="http://schemas.microsoft.com/office/powerpoint/2010/main" val="1470883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Boom Pole Best Practices</a:t>
            </a:r>
            <a:endParaRPr lang="en-US" sz="1200" kern="1200" dirty="0" smtClean="0">
              <a:solidFill>
                <a:schemeClr val="tx1"/>
              </a:solidFill>
              <a:effectLst/>
              <a:latin typeface="+mn-lt"/>
              <a:ea typeface="+mn-ea"/>
              <a:cs typeface="+mn-cs"/>
            </a:endParaRPr>
          </a:p>
          <a:p>
            <a:pPr marL="171450" lvl="0" indent="-171450">
              <a:buFont typeface="Arial" charset="0"/>
              <a:buChar char="•"/>
            </a:pPr>
            <a:r>
              <a:rPr lang="en-US" sz="1200" kern="1200" dirty="0" smtClean="0">
                <a:solidFill>
                  <a:schemeClr val="tx1"/>
                </a:solidFill>
                <a:effectLst/>
                <a:latin typeface="+mn-lt"/>
                <a:ea typeface="+mn-ea"/>
                <a:cs typeface="+mn-cs"/>
              </a:rPr>
              <a:t>Keep mic out of the frame! Keep eyes on the camera screen to see where the mic is at. In a handheld shot this is difficult so you have to be especially careful. If the camera is on a tripod you can use a frame line and orient that with a visual marker in the room.</a:t>
            </a:r>
          </a:p>
          <a:p>
            <a:pPr marL="171450" lvl="0" indent="-171450">
              <a:buFont typeface="Arial" charset="0"/>
              <a:buChar char="•"/>
            </a:pPr>
            <a:r>
              <a:rPr lang="en-US" sz="1200" kern="1200" dirty="0" smtClean="0">
                <a:solidFill>
                  <a:schemeClr val="tx1"/>
                </a:solidFill>
                <a:effectLst/>
                <a:latin typeface="+mn-lt"/>
                <a:ea typeface="+mn-ea"/>
                <a:cs typeface="+mn-cs"/>
              </a:rPr>
              <a:t>Get as close as you can; point mic at the top of the actor's mouth.</a:t>
            </a:r>
          </a:p>
          <a:p>
            <a:pPr marL="171450" lvl="0" indent="-171450">
              <a:buFont typeface="Arial" charset="0"/>
              <a:buChar char="•"/>
            </a:pPr>
            <a:r>
              <a:rPr lang="en-US" sz="1200" kern="1200" dirty="0" smtClean="0">
                <a:solidFill>
                  <a:schemeClr val="tx1"/>
                </a:solidFill>
                <a:effectLst/>
                <a:latin typeface="+mn-lt"/>
                <a:ea typeface="+mn-ea"/>
                <a:cs typeface="+mn-cs"/>
              </a:rPr>
              <a:t>Use rehearsal time to find the best recording location on the set.</a:t>
            </a:r>
          </a:p>
          <a:p>
            <a:pPr marL="171450" lvl="0" indent="-171450">
              <a:buFont typeface="Arial" charset="0"/>
              <a:buChar char="•"/>
            </a:pPr>
            <a:r>
              <a:rPr lang="en-US" sz="1200" kern="1200" dirty="0" smtClean="0">
                <a:solidFill>
                  <a:schemeClr val="tx1"/>
                </a:solidFill>
                <a:effectLst/>
                <a:latin typeface="+mn-lt"/>
                <a:ea typeface="+mn-ea"/>
                <a:cs typeface="+mn-cs"/>
              </a:rPr>
              <a:t>Be aware of shadows and avoid these at all cost.</a:t>
            </a:r>
          </a:p>
          <a:p>
            <a:pPr marL="171450" lvl="0" indent="-171450">
              <a:buFont typeface="Arial" charset="0"/>
              <a:buChar char="•"/>
            </a:pPr>
            <a:r>
              <a:rPr lang="en-US" sz="1200" kern="1200" dirty="0" smtClean="0">
                <a:solidFill>
                  <a:schemeClr val="tx1"/>
                </a:solidFill>
                <a:effectLst/>
                <a:latin typeface="+mn-lt"/>
                <a:ea typeface="+mn-ea"/>
                <a:cs typeface="+mn-cs"/>
              </a:rPr>
              <a:t>Be invisible! Do what you need to do with little to no interference of others so that the entire shoot can move forward smoothly.</a:t>
            </a:r>
          </a:p>
          <a:p>
            <a:pPr marL="171450" lvl="0" indent="-171450">
              <a:buFont typeface="Arial" charset="0"/>
              <a:buChar char="•"/>
            </a:pPr>
            <a:r>
              <a:rPr lang="en-US" sz="1200" kern="1200" dirty="0" smtClean="0">
                <a:solidFill>
                  <a:schemeClr val="tx1"/>
                </a:solidFill>
                <a:effectLst/>
                <a:latin typeface="+mn-lt"/>
                <a:ea typeface="+mn-ea"/>
                <a:cs typeface="+mn-cs"/>
              </a:rPr>
              <a:t>Know the dialogue so that you can reposition the mic and have it oriented towards the actor who is speaking.</a:t>
            </a:r>
          </a:p>
          <a:p>
            <a:pPr marL="171450" lvl="0" indent="-171450">
              <a:buFont typeface="Arial" charset="0"/>
              <a:buChar char="•"/>
            </a:pPr>
            <a:r>
              <a:rPr lang="en-US" sz="1200" kern="1200" dirty="0" smtClean="0">
                <a:solidFill>
                  <a:schemeClr val="tx1"/>
                </a:solidFill>
                <a:effectLst/>
                <a:latin typeface="+mn-lt"/>
                <a:ea typeface="+mn-ea"/>
                <a:cs typeface="+mn-cs"/>
              </a:rPr>
              <a:t>Don't boom from underneath—always go above!</a:t>
            </a:r>
          </a:p>
          <a:p>
            <a:pPr marL="171450" lvl="0" indent="-171450">
              <a:buFont typeface="Arial" charset="0"/>
              <a:buChar char="•"/>
            </a:pPr>
            <a:r>
              <a:rPr lang="en-US" sz="1200" kern="1200" dirty="0" smtClean="0">
                <a:solidFill>
                  <a:schemeClr val="tx1"/>
                </a:solidFill>
                <a:effectLst/>
                <a:latin typeface="+mn-lt"/>
                <a:ea typeface="+mn-ea"/>
                <a:cs typeface="+mn-cs"/>
              </a:rPr>
              <a:t>If you have to ADR, use the same mic to insure consistency.</a:t>
            </a:r>
          </a:p>
          <a:p>
            <a:pPr marL="171450" lvl="0" indent="-171450">
              <a:buFont typeface="Arial" charset="0"/>
              <a:buChar char="•"/>
            </a:pPr>
            <a:r>
              <a:rPr lang="en-US" sz="1200" kern="1200" dirty="0" smtClean="0">
                <a:solidFill>
                  <a:schemeClr val="tx1"/>
                </a:solidFill>
                <a:effectLst/>
                <a:latin typeface="+mn-lt"/>
                <a:ea typeface="+mn-ea"/>
                <a:cs typeface="+mn-cs"/>
              </a:rPr>
              <a:t>It's useful to have a </a:t>
            </a:r>
            <a:r>
              <a:rPr lang="en-US" sz="1200" kern="1200" dirty="0" err="1" smtClean="0">
                <a:solidFill>
                  <a:schemeClr val="tx1"/>
                </a:solidFill>
                <a:effectLst/>
                <a:latin typeface="+mn-lt"/>
                <a:ea typeface="+mn-ea"/>
                <a:cs typeface="+mn-cs"/>
              </a:rPr>
              <a:t>lav</a:t>
            </a:r>
            <a:r>
              <a:rPr lang="en-US" sz="1200" kern="1200" dirty="0" smtClean="0">
                <a:solidFill>
                  <a:schemeClr val="tx1"/>
                </a:solidFill>
                <a:effectLst/>
                <a:latin typeface="+mn-lt"/>
                <a:ea typeface="+mn-ea"/>
                <a:cs typeface="+mn-cs"/>
              </a:rPr>
              <a:t> on each of your actors so you can combine all signals. If you plan to use a wireless, plan wardrobe accordingly so that the mic can be effectively hidden. </a:t>
            </a:r>
          </a:p>
          <a:p>
            <a:pPr marL="171450" lvl="0" indent="-171450">
              <a:buFont typeface="Arial" charset="0"/>
              <a:buChar char="•"/>
            </a:pPr>
            <a:endParaRPr lang="en-US" sz="1200" kern="1200" dirty="0" smtClean="0">
              <a:solidFill>
                <a:schemeClr val="tx1"/>
              </a:solidFill>
              <a:effectLst/>
              <a:latin typeface="+mn-lt"/>
              <a:ea typeface="+mn-ea"/>
              <a:cs typeface="+mn-cs"/>
            </a:endParaRPr>
          </a:p>
          <a:p>
            <a:pPr marL="171450" lvl="0" indent="-171450">
              <a:buFont typeface="Arial" charset="0"/>
              <a:buChar char="•"/>
            </a:pP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Boom Pole Handling Noise?</a:t>
            </a:r>
            <a:endParaRPr lang="en-US" sz="1200" kern="1200" dirty="0" smtClean="0">
              <a:solidFill>
                <a:schemeClr val="tx1"/>
              </a:solidFill>
              <a:effectLst/>
              <a:latin typeface="+mn-lt"/>
              <a:ea typeface="+mn-ea"/>
              <a:cs typeface="+mn-cs"/>
            </a:endParaRPr>
          </a:p>
          <a:p>
            <a:pPr marL="171450" lvl="0" indent="-171450">
              <a:buFont typeface="Arial" charset="0"/>
              <a:buChar char="•"/>
            </a:pPr>
            <a:r>
              <a:rPr lang="en-US" sz="1200" kern="1200" dirty="0" smtClean="0">
                <a:solidFill>
                  <a:schemeClr val="tx1"/>
                </a:solidFill>
                <a:effectLst/>
                <a:latin typeface="+mn-lt"/>
                <a:ea typeface="+mn-ea"/>
                <a:cs typeface="+mn-cs"/>
              </a:rPr>
              <a:t>Wear lightweight gloves. These make a tremendous difference and allow you to re-grip the pole with little to no handling noise.</a:t>
            </a:r>
          </a:p>
          <a:p>
            <a:pPr marL="171450" lvl="0" indent="-171450">
              <a:buFont typeface="Arial" charset="0"/>
              <a:buChar char="•"/>
            </a:pPr>
            <a:r>
              <a:rPr lang="en-US" sz="1200" kern="1200" dirty="0" smtClean="0">
                <a:solidFill>
                  <a:schemeClr val="tx1"/>
                </a:solidFill>
                <a:effectLst/>
                <a:latin typeface="+mn-lt"/>
                <a:ea typeface="+mn-ea"/>
                <a:cs typeface="+mn-cs"/>
              </a:rPr>
              <a:t>Make the cable routing and connections as flexible as possible so that equipment can move freely. If you have to force or stretch your equipment you will introduce noise.</a:t>
            </a:r>
          </a:p>
          <a:p>
            <a:pPr marL="171450" lvl="0" indent="-171450">
              <a:buFont typeface="Arial" charset="0"/>
              <a:buChar char="•"/>
            </a:pPr>
            <a:endParaRPr lang="en-US" sz="1200" kern="1200" dirty="0" smtClean="0">
              <a:solidFill>
                <a:schemeClr val="tx1"/>
              </a:solidFill>
              <a:effectLst/>
              <a:latin typeface="+mn-lt"/>
              <a:ea typeface="+mn-ea"/>
              <a:cs typeface="+mn-cs"/>
            </a:endParaRPr>
          </a:p>
          <a:p>
            <a:pPr marL="171450" lvl="0" indent="-171450">
              <a:buFont typeface="Arial" charset="0"/>
              <a:buChar char="•"/>
            </a:pP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Wireless &amp; Lavaliere Best Practices</a:t>
            </a:r>
            <a:endParaRPr lang="en-US" sz="1200" kern="1200" dirty="0" smtClean="0">
              <a:solidFill>
                <a:schemeClr val="tx1"/>
              </a:solidFill>
              <a:effectLst/>
              <a:latin typeface="+mn-lt"/>
              <a:ea typeface="+mn-ea"/>
              <a:cs typeface="+mn-cs"/>
            </a:endParaRPr>
          </a:p>
          <a:p>
            <a:pPr marL="171450" lvl="0" indent="-171450">
              <a:buFont typeface="Arial" charset="0"/>
              <a:buChar char="•"/>
            </a:pPr>
            <a:r>
              <a:rPr lang="en-US" sz="1200" kern="1200" dirty="0" smtClean="0">
                <a:solidFill>
                  <a:schemeClr val="tx1"/>
                </a:solidFill>
                <a:effectLst/>
                <a:latin typeface="+mn-lt"/>
                <a:ea typeface="+mn-ea"/>
                <a:cs typeface="+mn-cs"/>
              </a:rPr>
              <a:t>Use the sensitivity adjustment on the transmitter to set initial levels.</a:t>
            </a:r>
          </a:p>
          <a:p>
            <a:pPr marL="171450" lvl="0" indent="-171450">
              <a:buFont typeface="Arial" charset="0"/>
              <a:buChar char="•"/>
            </a:pPr>
            <a:r>
              <a:rPr lang="en-US" sz="1200" kern="1200" dirty="0" smtClean="0">
                <a:solidFill>
                  <a:schemeClr val="tx1"/>
                </a:solidFill>
                <a:effectLst/>
                <a:latin typeface="+mn-lt"/>
                <a:ea typeface="+mn-ea"/>
                <a:cs typeface="+mn-cs"/>
              </a:rPr>
              <a:t>Plug the receiver unit into a channel of the mixer. Consider splitting boom mic to the left channel and </a:t>
            </a:r>
            <a:r>
              <a:rPr lang="en-US" sz="1200" kern="1200" dirty="0" err="1" smtClean="0">
                <a:solidFill>
                  <a:schemeClr val="tx1"/>
                </a:solidFill>
                <a:effectLst/>
                <a:latin typeface="+mn-lt"/>
                <a:ea typeface="+mn-ea"/>
                <a:cs typeface="+mn-cs"/>
              </a:rPr>
              <a:t>lav</a:t>
            </a:r>
            <a:r>
              <a:rPr lang="en-US" sz="1200" kern="1200" dirty="0" smtClean="0">
                <a:solidFill>
                  <a:schemeClr val="tx1"/>
                </a:solidFill>
                <a:effectLst/>
                <a:latin typeface="+mn-lt"/>
                <a:ea typeface="+mn-ea"/>
                <a:cs typeface="+mn-cs"/>
              </a:rPr>
              <a:t>(s) to the right for independent control. </a:t>
            </a:r>
          </a:p>
          <a:p>
            <a:pPr marL="171450" lvl="0" indent="-171450">
              <a:buFont typeface="Arial" charset="0"/>
              <a:buChar char="•"/>
            </a:pPr>
            <a:r>
              <a:rPr lang="en-US" sz="1200" kern="120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using a </a:t>
            </a:r>
            <a:r>
              <a:rPr lang="en-US" sz="1200" kern="1200" dirty="0" smtClean="0">
                <a:solidFill>
                  <a:schemeClr val="tx1"/>
                </a:solidFill>
                <a:effectLst/>
                <a:latin typeface="+mn-lt"/>
                <a:ea typeface="+mn-ea"/>
                <a:cs typeface="+mn-cs"/>
              </a:rPr>
              <a:t>mixer or Tascam unit, adjust Gain knob to set levels (try for ~0 VU). </a:t>
            </a:r>
          </a:p>
          <a:p>
            <a:pPr marL="171450" lvl="0" indent="-171450">
              <a:buFont typeface="Arial" charset="0"/>
              <a:buChar char="•"/>
            </a:pPr>
            <a:endParaRPr lang="en-US" sz="1200" kern="1200" dirty="0" smtClean="0">
              <a:solidFill>
                <a:schemeClr val="tx1"/>
              </a:solidFill>
              <a:effectLst/>
              <a:latin typeface="+mn-lt"/>
              <a:ea typeface="+mn-ea"/>
              <a:cs typeface="+mn-cs"/>
            </a:endParaRPr>
          </a:p>
          <a:p>
            <a:pPr marL="171450" lvl="0" indent="-171450">
              <a:buFont typeface="Arial" charset="0"/>
              <a:buChar char="•"/>
            </a:pP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Phase Problems?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Phase cancellation will leave the audio sounding thin, bright, nasal and quiet. Otherwise...bad!</a:t>
            </a:r>
          </a:p>
          <a:p>
            <a:pPr lvl="0"/>
            <a:r>
              <a:rPr lang="en-US" sz="1200" kern="1200" dirty="0" smtClean="0">
                <a:solidFill>
                  <a:schemeClr val="tx1"/>
                </a:solidFill>
                <a:effectLst/>
                <a:latin typeface="+mn-lt"/>
                <a:ea typeface="+mn-ea"/>
                <a:cs typeface="+mn-cs"/>
              </a:rPr>
              <a:t>With two </a:t>
            </a:r>
            <a:r>
              <a:rPr lang="en-US" sz="1200" kern="1200" dirty="0" err="1" smtClean="0">
                <a:solidFill>
                  <a:schemeClr val="tx1"/>
                </a:solidFill>
                <a:effectLst/>
                <a:latin typeface="+mn-lt"/>
                <a:ea typeface="+mn-ea"/>
                <a:cs typeface="+mn-cs"/>
              </a:rPr>
              <a:t>lavs</a:t>
            </a:r>
            <a:r>
              <a:rPr lang="en-US" sz="1200" kern="1200" dirty="0" smtClean="0">
                <a:solidFill>
                  <a:schemeClr val="tx1"/>
                </a:solidFill>
                <a:effectLst/>
                <a:latin typeface="+mn-lt"/>
                <a:ea typeface="+mn-ea"/>
                <a:cs typeface="+mn-cs"/>
              </a:rPr>
              <a:t> you can have problems with phasing if both mics are sent to same channel. Split the </a:t>
            </a:r>
            <a:r>
              <a:rPr lang="en-US" sz="1200" kern="1200" dirty="0" err="1" smtClean="0">
                <a:solidFill>
                  <a:schemeClr val="tx1"/>
                </a:solidFill>
                <a:effectLst/>
                <a:latin typeface="+mn-lt"/>
                <a:ea typeface="+mn-ea"/>
                <a:cs typeface="+mn-cs"/>
              </a:rPr>
              <a:t>lavs</a:t>
            </a:r>
            <a:r>
              <a:rPr lang="en-US" sz="1200" kern="1200" dirty="0" smtClean="0">
                <a:solidFill>
                  <a:schemeClr val="tx1"/>
                </a:solidFill>
                <a:effectLst/>
                <a:latin typeface="+mn-lt"/>
                <a:ea typeface="+mn-ea"/>
                <a:cs typeface="+mn-cs"/>
              </a:rPr>
              <a:t> to left and and right channels to minimize problems.</a:t>
            </a:r>
          </a:p>
          <a:p>
            <a:pPr lvl="0"/>
            <a:r>
              <a:rPr lang="en-US" sz="1200" kern="1200" dirty="0" smtClean="0">
                <a:solidFill>
                  <a:schemeClr val="tx1"/>
                </a:solidFill>
                <a:effectLst/>
                <a:latin typeface="+mn-lt"/>
                <a:ea typeface="+mn-ea"/>
                <a:cs typeface="+mn-cs"/>
              </a:rPr>
              <a:t>Additional phase problems? There is a phase invert switch on each mixer channel that </a:t>
            </a:r>
            <a:r>
              <a:rPr lang="en-US" sz="1200" i="1" kern="1200" dirty="0" smtClean="0">
                <a:solidFill>
                  <a:schemeClr val="tx1"/>
                </a:solidFill>
                <a:effectLst/>
                <a:latin typeface="+mn-lt"/>
                <a:ea typeface="+mn-ea"/>
                <a:cs typeface="+mn-cs"/>
              </a:rPr>
              <a:t>may</a:t>
            </a:r>
            <a:r>
              <a:rPr lang="en-US" sz="1200" kern="1200" dirty="0" smtClean="0">
                <a:solidFill>
                  <a:schemeClr val="tx1"/>
                </a:solidFill>
                <a:effectLst/>
                <a:latin typeface="+mn-lt"/>
                <a:ea typeface="+mn-ea"/>
                <a:cs typeface="+mn-cs"/>
              </a:rPr>
              <a:t> help. It looks like a 0 with a slash through it. Turn this on and listen for an improvement (ideally a fuller, richer, deeper sound).</a:t>
            </a:r>
          </a:p>
          <a:p>
            <a:pPr lvl="0"/>
            <a:r>
              <a:rPr lang="en-US" sz="1200" kern="1200" dirty="0" smtClean="0">
                <a:solidFill>
                  <a:schemeClr val="tx1"/>
                </a:solidFill>
                <a:effectLst/>
                <a:latin typeface="+mn-lt"/>
                <a:ea typeface="+mn-ea"/>
                <a:cs typeface="+mn-cs"/>
              </a:rPr>
              <a:t>The boom mic may contribute to phase problems as well. Try re-positioning to find the best arrangement. Realize that there is no "magic solution" when battling phase issues. Every variable of your shoot plays a part. Think creatively and pragmatically to find suitable workarounds and solutions. </a:t>
            </a:r>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3</a:t>
            </a:fld>
            <a:endParaRPr lang="en-US"/>
          </a:p>
        </p:txBody>
      </p:sp>
    </p:spTree>
    <p:extLst>
      <p:ext uri="{BB962C8B-B14F-4D97-AF65-F5344CB8AC3E}">
        <p14:creationId xmlns:p14="http://schemas.microsoft.com/office/powerpoint/2010/main" val="1145694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you go to check out a spot for a shoot—</a:t>
            </a:r>
            <a:r>
              <a:rPr lang="en-US" sz="1200" b="1" kern="1200" dirty="0" smtClean="0">
                <a:solidFill>
                  <a:schemeClr val="tx1"/>
                </a:solidFill>
                <a:effectLst/>
                <a:latin typeface="+mn-lt"/>
                <a:ea typeface="+mn-ea"/>
                <a:cs typeface="+mn-cs"/>
              </a:rPr>
              <a:t>LISTEN!! And LOOK!!</a:t>
            </a:r>
          </a:p>
          <a:p>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What makes sounds in the environment? </a:t>
            </a:r>
          </a:p>
          <a:p>
            <a:pPr marL="171450" indent="-171450">
              <a:buFont typeface="Arial" charset="0"/>
              <a:buChar char="•"/>
            </a:pPr>
            <a:r>
              <a:rPr lang="en-US" sz="1200" kern="1200" dirty="0" smtClean="0">
                <a:solidFill>
                  <a:schemeClr val="tx1"/>
                </a:solidFill>
                <a:effectLst/>
                <a:latin typeface="+mn-lt"/>
                <a:ea typeface="+mn-ea"/>
                <a:cs typeface="+mn-cs"/>
              </a:rPr>
              <a:t>Are any of these unwanted or potentially problematic? </a:t>
            </a:r>
          </a:p>
          <a:p>
            <a:pPr marL="171450" indent="-171450">
              <a:buFont typeface="Arial" charset="0"/>
              <a:buChar char="•"/>
            </a:pPr>
            <a:r>
              <a:rPr lang="en-US" sz="1200" kern="1200" dirty="0" smtClean="0">
                <a:solidFill>
                  <a:schemeClr val="tx1"/>
                </a:solidFill>
                <a:effectLst/>
                <a:latin typeface="+mn-lt"/>
                <a:ea typeface="+mn-ea"/>
                <a:cs typeface="+mn-cs"/>
              </a:rPr>
              <a:t>Can you incorporate these elements into the scene? If so, then the noise is OK. </a:t>
            </a:r>
          </a:p>
          <a:p>
            <a:pPr marL="171450" indent="-171450">
              <a:buFont typeface="Arial" charset="0"/>
              <a:buChar char="•"/>
            </a:pPr>
            <a:r>
              <a:rPr lang="en-US" sz="1200" kern="1200" dirty="0" smtClean="0">
                <a:solidFill>
                  <a:schemeClr val="tx1"/>
                </a:solidFill>
                <a:effectLst/>
                <a:latin typeface="+mn-lt"/>
                <a:ea typeface="+mn-ea"/>
                <a:cs typeface="+mn-cs"/>
              </a:rPr>
              <a:t>If you can't show the noise sources (don't fit the scene, sound sources are hidden, etc.) then you have to get creative and find a way to deal with them: </a:t>
            </a:r>
          </a:p>
          <a:p>
            <a:pPr marL="628650" lvl="1" indent="-171450">
              <a:buFont typeface="Arial" charset="0"/>
              <a:buChar char="•"/>
            </a:pPr>
            <a:r>
              <a:rPr lang="en-US" sz="1200" kern="1200" dirty="0" smtClean="0">
                <a:solidFill>
                  <a:schemeClr val="tx1"/>
                </a:solidFill>
                <a:effectLst/>
                <a:latin typeface="+mn-lt"/>
                <a:ea typeface="+mn-ea"/>
                <a:cs typeface="+mn-cs"/>
              </a:rPr>
              <a:t>mask with blankets, pillows, carpet, foam, etc.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Can you add a sound into the scene that covers the noise or makes it less present in the mix?</a:t>
            </a:r>
          </a:p>
          <a:p>
            <a:pPr lvl="0"/>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might be able to a more directional mic</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dirty="0" smtClean="0"/>
              <a:t>Select</a:t>
            </a:r>
            <a:r>
              <a:rPr lang="en-US" baseline="0" dirty="0" smtClean="0"/>
              <a:t> a cardioid or super cardioid mic rather than an omnidirectional mic.  Move the mic closer to the speaker to maximize the audio you want and minimize what you don’t want.</a:t>
            </a:r>
            <a:endParaRPr lang="en-US" dirty="0" smtClean="0"/>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 you can't find a way to manage the noise (it is prohibitively bad and you can't justify the additional sound in some way), you have to talk to the director.  They have to know that the shot </a:t>
            </a:r>
            <a:r>
              <a:rPr lang="en-US" sz="1200" i="1" kern="1200" dirty="0" smtClean="0">
                <a:solidFill>
                  <a:schemeClr val="tx1"/>
                </a:solidFill>
                <a:effectLst/>
                <a:latin typeface="+mn-lt"/>
                <a:ea typeface="+mn-ea"/>
                <a:cs typeface="+mn-cs"/>
              </a:rPr>
              <a:t>must be looped</a:t>
            </a:r>
            <a:r>
              <a:rPr lang="en-US" sz="1200" kern="1200" dirty="0" smtClean="0">
                <a:solidFill>
                  <a:schemeClr val="tx1"/>
                </a:solidFill>
                <a:effectLst/>
                <a:latin typeface="+mn-lt"/>
                <a:ea typeface="+mn-ea"/>
                <a:cs typeface="+mn-cs"/>
              </a:rPr>
              <a:t> (ADR) or the noise-making thing must be added into the scene</a:t>
            </a:r>
            <a:r>
              <a:rPr lang="en-US" sz="1200" kern="1200" baseline="0" dirty="0" smtClean="0">
                <a:solidFill>
                  <a:schemeClr val="tx1"/>
                </a:solidFill>
                <a:effectLst/>
                <a:latin typeface="+mn-lt"/>
                <a:ea typeface="+mn-ea"/>
                <a:cs typeface="+mn-cs"/>
              </a:rPr>
              <a:t> in some way!</a:t>
            </a:r>
          </a:p>
          <a:p>
            <a:endParaRPr lang="en-US" sz="1200" kern="1200" baseline="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4</a:t>
            </a:fld>
            <a:endParaRPr lang="en-US"/>
          </a:p>
        </p:txBody>
      </p:sp>
    </p:spTree>
    <p:extLst>
      <p:ext uri="{BB962C8B-B14F-4D97-AF65-F5344CB8AC3E}">
        <p14:creationId xmlns:p14="http://schemas.microsoft.com/office/powerpoint/2010/main" val="656933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Looping originally involved recording an actor who spoke lines in</a:t>
            </a:r>
            <a:r>
              <a:rPr lang="en-US" dirty="0" smtClean="0"/>
              <a:t>  </a:t>
            </a:r>
            <a:br>
              <a:rPr lang="en-US" dirty="0" smtClean="0"/>
            </a:br>
            <a:r>
              <a:rPr lang="en-US" sz="1200" kern="1200" dirty="0" smtClean="0">
                <a:solidFill>
                  <a:schemeClr val="tx1"/>
                </a:solidFill>
                <a:latin typeface="+mn-lt"/>
                <a:ea typeface="+mn-ea"/>
                <a:cs typeface="+mn-cs"/>
              </a:rPr>
              <a:t>sync to "loops" of the images which were played over and over along</a:t>
            </a:r>
            <a:r>
              <a:rPr lang="en-US" dirty="0" smtClean="0"/>
              <a:t>  </a:t>
            </a:r>
            <a:br>
              <a:rPr lang="en-US" dirty="0" smtClean="0"/>
            </a:br>
            <a:r>
              <a:rPr lang="en-US" sz="1200" kern="1200" dirty="0" smtClean="0">
                <a:solidFill>
                  <a:schemeClr val="tx1"/>
                </a:solidFill>
                <a:latin typeface="+mn-lt"/>
                <a:ea typeface="+mn-ea"/>
                <a:cs typeface="+mn-cs"/>
              </a:rPr>
              <a:t>with matching lengths of recording tape.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Of</a:t>
            </a:r>
            <a:r>
              <a:rPr lang="en-US" sz="1200" kern="1200" baseline="0" dirty="0" smtClean="0">
                <a:solidFill>
                  <a:schemeClr val="tx1"/>
                </a:solidFill>
                <a:latin typeface="+mn-lt"/>
                <a:ea typeface="+mn-ea"/>
                <a:cs typeface="+mn-cs"/>
              </a:rPr>
              <a:t> course, this is all done digitally now, we don’t need to loop tape or record to tape, we simply play back a clip and have the actors try to sync their lines up with the best they can.  </a:t>
            </a:r>
            <a:r>
              <a:rPr lang="en-US" sz="1200" kern="1200" dirty="0" smtClean="0">
                <a:solidFill>
                  <a:schemeClr val="tx1"/>
                </a:solidFill>
                <a:latin typeface="+mn-lt"/>
                <a:ea typeface="+mn-ea"/>
                <a:cs typeface="+mn-cs"/>
              </a:rPr>
              <a:t>ADR, though faster, is still</a:t>
            </a:r>
            <a:r>
              <a:rPr lang="en-US" dirty="0" smtClean="0"/>
              <a:t>  </a:t>
            </a:r>
            <a:br>
              <a:rPr lang="en-US" dirty="0" smtClean="0"/>
            </a:br>
            <a:r>
              <a:rPr lang="en-US" sz="1200" kern="1200" dirty="0" smtClean="0">
                <a:solidFill>
                  <a:schemeClr val="tx1"/>
                </a:solidFill>
                <a:latin typeface="+mn-lt"/>
                <a:ea typeface="+mn-ea"/>
                <a:cs typeface="+mn-cs"/>
              </a:rPr>
              <a:t>painstaking work. </a:t>
            </a:r>
            <a:r>
              <a:rPr lang="en-US" dirty="0" smtClean="0"/>
              <a:t>  </a:t>
            </a:r>
          </a:p>
          <a:p>
            <a:endParaRPr lang="en-US" dirty="0" smtClean="0"/>
          </a:p>
          <a:p>
            <a:r>
              <a:rPr lang="en-US" sz="1200" kern="1200" dirty="0" smtClean="0">
                <a:solidFill>
                  <a:schemeClr val="tx1"/>
                </a:solidFill>
                <a:latin typeface="+mn-lt"/>
                <a:ea typeface="+mn-ea"/>
                <a:cs typeface="+mn-cs"/>
              </a:rPr>
              <a:t>An actor watches the image repeatedly while listening to the original production track on headphones as a guide.  The actor then re-performs each line to match the wording and lip movements. Actors vary in their ability to achieve sync and to recapture the emotional tone of their performance. </a:t>
            </a:r>
            <a:r>
              <a:rPr lang="en-US" dirty="0" smtClean="0"/>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ADR is usually considered a necessary evil but there are moments when looping can be used not just for technical reasons but to add new character or interpretation to a shot. Just by altering a few key words or phrases an actor can change the emotional bent on a scene.</a:t>
            </a:r>
            <a:r>
              <a:rPr lang="en-US" dirty="0" smtClean="0"/>
              <a:t>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“Poor Man’s ADR”  </a:t>
            </a:r>
            <a:r>
              <a:rPr lang="en-US" dirty="0" smtClean="0"/>
              <a:t>One trick that indie</a:t>
            </a:r>
            <a:r>
              <a:rPr lang="en-US" baseline="0" dirty="0" smtClean="0"/>
              <a:t> film makers will use is to record </a:t>
            </a:r>
            <a:r>
              <a:rPr lang="en-US" sz="1200" kern="1200" dirty="0" smtClean="0">
                <a:solidFill>
                  <a:schemeClr val="tx1"/>
                </a:solidFill>
                <a:effectLst/>
                <a:latin typeface="+mn-lt"/>
                <a:ea typeface="+mn-ea"/>
                <a:cs typeface="+mn-cs"/>
              </a:rPr>
              <a:t>three passes with each actor on all of their dialogue. Make these recordings as clean as can be so that you can use them later if needed. Do this just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after recording your live scene so</a:t>
            </a:r>
            <a:r>
              <a:rPr lang="en-US" sz="1200" kern="1200" baseline="0" dirty="0" smtClean="0">
                <a:solidFill>
                  <a:schemeClr val="tx1"/>
                </a:solidFill>
                <a:effectLst/>
                <a:latin typeface="+mn-lt"/>
                <a:ea typeface="+mn-ea"/>
                <a:cs typeface="+mn-cs"/>
              </a:rPr>
              <a:t> that the dialogue is fresh in the actors mind. </a:t>
            </a:r>
            <a:r>
              <a:rPr lang="en-US" sz="1200" kern="1200" dirty="0" smtClean="0">
                <a:solidFill>
                  <a:schemeClr val="tx1"/>
                </a:solidFill>
                <a:effectLst/>
                <a:latin typeface="+mn-lt"/>
                <a:ea typeface="+mn-ea"/>
                <a:cs typeface="+mn-cs"/>
              </a:rPr>
              <a:t> Acoustically, the sound will match the space since</a:t>
            </a:r>
            <a:r>
              <a:rPr lang="en-US" sz="1200" kern="1200" baseline="0" dirty="0" smtClean="0">
                <a:solidFill>
                  <a:schemeClr val="tx1"/>
                </a:solidFill>
                <a:effectLst/>
                <a:latin typeface="+mn-lt"/>
                <a:ea typeface="+mn-ea"/>
                <a:cs typeface="+mn-cs"/>
              </a:rPr>
              <a:t> you are still in that environment and general location</a:t>
            </a:r>
            <a:r>
              <a:rPr lang="en-US" sz="1200" kern="1200" dirty="0" smtClean="0">
                <a:solidFill>
                  <a:schemeClr val="tx1"/>
                </a:solidFill>
                <a:effectLst/>
                <a:latin typeface="+mn-lt"/>
                <a:ea typeface="+mn-ea"/>
                <a:cs typeface="+mn-cs"/>
              </a:rPr>
              <a:t>. Plus, all cast members are there so you don't have to schedule ADR sessions after the fact (saving time and money).  You</a:t>
            </a:r>
            <a:r>
              <a:rPr lang="en-US" sz="1200" kern="1200" baseline="0" dirty="0" smtClean="0">
                <a:solidFill>
                  <a:schemeClr val="tx1"/>
                </a:solidFill>
                <a:effectLst/>
                <a:latin typeface="+mn-lt"/>
                <a:ea typeface="+mn-ea"/>
                <a:cs typeface="+mn-cs"/>
              </a:rPr>
              <a:t> can also play the clip you just recorded back so that the actors can try to sync their audio to the original recording.</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Looping &amp; ADR On a Budget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case you need to ADR something</a:t>
            </a:r>
            <a:r>
              <a:rPr lang="en-US" sz="1200" kern="1200" baseline="0" dirty="0" smtClean="0">
                <a:solidFill>
                  <a:schemeClr val="tx1"/>
                </a:solidFill>
                <a:effectLst/>
                <a:latin typeface="+mn-lt"/>
                <a:ea typeface="+mn-ea"/>
                <a:cs typeface="+mn-cs"/>
              </a:rPr>
              <a:t> in the studio, m</a:t>
            </a:r>
            <a:r>
              <a:rPr lang="en-US" sz="1200" kern="1200" dirty="0" smtClean="0">
                <a:solidFill>
                  <a:schemeClr val="tx1"/>
                </a:solidFill>
                <a:effectLst/>
                <a:latin typeface="+mn-lt"/>
                <a:ea typeface="+mn-ea"/>
                <a:cs typeface="+mn-cs"/>
              </a:rPr>
              <a:t>ake notes as to which mic you used so that you can re-record with consistency.  A different mic will introduce a different tone and the dialogue will sound mismatched. Use the </a:t>
            </a:r>
            <a:r>
              <a:rPr lang="en-US" sz="1200" i="1" kern="1200" dirty="0" smtClean="0">
                <a:solidFill>
                  <a:schemeClr val="tx1"/>
                </a:solidFill>
                <a:effectLst/>
                <a:latin typeface="+mn-lt"/>
                <a:ea typeface="+mn-ea"/>
                <a:cs typeface="+mn-cs"/>
              </a:rPr>
              <a:t>same mic</a:t>
            </a:r>
            <a:r>
              <a:rPr lang="en-US" sz="1200" kern="1200" dirty="0" smtClean="0">
                <a:solidFill>
                  <a:schemeClr val="tx1"/>
                </a:solidFill>
                <a:effectLst/>
                <a:latin typeface="+mn-lt"/>
                <a:ea typeface="+mn-ea"/>
                <a:cs typeface="+mn-cs"/>
              </a:rPr>
              <a:t> and replicate the distance of the original recording.</a:t>
            </a:r>
          </a:p>
          <a:p>
            <a:endParaRPr lang="en-US" sz="1200" kern="120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5</a:t>
            </a:fld>
            <a:endParaRPr lang="en-US"/>
          </a:p>
        </p:txBody>
      </p:sp>
    </p:spTree>
    <p:extLst>
      <p:ext uri="{BB962C8B-B14F-4D97-AF65-F5344CB8AC3E}">
        <p14:creationId xmlns:p14="http://schemas.microsoft.com/office/powerpoint/2010/main" val="1680335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defRPr/>
            </a:pPr>
            <a:r>
              <a:rPr lang="en-US" altLang="x-none" b="1" dirty="0" smtClean="0"/>
              <a:t>Live sound is very different than recorded sound</a:t>
            </a:r>
          </a:p>
          <a:p>
            <a:pPr marL="171450" indent="-171450">
              <a:buFont typeface="Arial" charset="0"/>
              <a:buChar char="•"/>
              <a:defRPr/>
            </a:pPr>
            <a:endParaRPr lang="en-US" altLang="x-none" b="1" dirty="0" smtClean="0"/>
          </a:p>
          <a:p>
            <a:pPr marL="171450" indent="-171450">
              <a:buFont typeface="Arial" charset="0"/>
              <a:buChar char="•"/>
              <a:defRPr/>
            </a:pPr>
            <a:r>
              <a:rPr lang="en-US" altLang="x-none" b="1" dirty="0" smtClean="0"/>
              <a:t>In real life we are able to cut out (from our hearing) any extraneous sounds and focus on single sounds…</a:t>
            </a:r>
          </a:p>
          <a:p>
            <a:pPr marL="171450" indent="-171450">
              <a:buFont typeface="Arial" charset="0"/>
              <a:buChar char="•"/>
              <a:defRPr/>
            </a:pPr>
            <a:endParaRPr lang="en-US" altLang="x-none" b="1" dirty="0" smtClean="0"/>
          </a:p>
          <a:p>
            <a:pPr marL="171450" indent="-171450">
              <a:buFont typeface="Arial" charset="0"/>
              <a:buChar char="•"/>
              <a:defRPr/>
            </a:pPr>
            <a:r>
              <a:rPr lang="en-US" altLang="x-none" b="1" dirty="0" smtClean="0"/>
              <a:t>Imagine a noisy party in which you are having a conversation with one person…</a:t>
            </a:r>
          </a:p>
          <a:p>
            <a:pPr marL="171450" indent="-171450">
              <a:buFont typeface="Arial" charset="0"/>
              <a:buChar char="•"/>
              <a:defRPr/>
            </a:pPr>
            <a:endParaRPr lang="en-US" altLang="x-none" b="1" dirty="0" smtClean="0"/>
          </a:p>
          <a:p>
            <a:pPr marL="628650" lvl="1" indent="-171450">
              <a:buFont typeface="Arial" charset="0"/>
              <a:buChar char="•"/>
              <a:defRPr/>
            </a:pPr>
            <a:r>
              <a:rPr lang="en-US" altLang="x-none" b="1" dirty="0" smtClean="0"/>
              <a:t>When</a:t>
            </a:r>
            <a:r>
              <a:rPr lang="en-US" altLang="x-none" b="1" baseline="0" dirty="0" smtClean="0"/>
              <a:t> watching a movie or a TV show, this ability goes out the window.  Ex. Hawaii 5-0</a:t>
            </a:r>
          </a:p>
          <a:p>
            <a:pPr marL="628650" lvl="1" indent="-171450">
              <a:buFont typeface="Arial" charset="0"/>
              <a:buChar char="•"/>
              <a:defRPr/>
            </a:pPr>
            <a:r>
              <a:rPr lang="en-US" altLang="x-none" b="1" baseline="0" dirty="0" smtClean="0"/>
              <a:t>This is why good non distracting audio is key to a good film.</a:t>
            </a:r>
            <a:endParaRPr lang="en-US" altLang="x-none" b="1" dirty="0" smtClean="0"/>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8</a:t>
            </a:fld>
            <a:endParaRPr lang="en-US"/>
          </a:p>
        </p:txBody>
      </p:sp>
    </p:spTree>
    <p:extLst>
      <p:ext uri="{BB962C8B-B14F-4D97-AF65-F5344CB8AC3E}">
        <p14:creationId xmlns:p14="http://schemas.microsoft.com/office/powerpoint/2010/main" val="1332076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sz="1200" kern="1200" dirty="0" smtClean="0">
                <a:solidFill>
                  <a:schemeClr val="tx1"/>
                </a:solidFill>
                <a:effectLst/>
                <a:latin typeface="+mn-lt"/>
                <a:ea typeface="+mn-ea"/>
                <a:cs typeface="+mn-cs"/>
              </a:rPr>
              <a:t>Sound is the first thing that separates amateur and professional film. When the mic is 3' away from an actor and all you hear is room tone, the film sounds amateurish.</a:t>
            </a:r>
          </a:p>
          <a:p>
            <a:pPr marL="171450"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Use a boom if you can. This gets the best sound if within 12-18" of an actor. </a:t>
            </a:r>
          </a:p>
          <a:p>
            <a:pPr marL="171450"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Wide shots demand wireless mics. With wireless </a:t>
            </a:r>
            <a:r>
              <a:rPr lang="en-US" sz="1200" kern="1200" dirty="0" err="1" smtClean="0">
                <a:solidFill>
                  <a:schemeClr val="tx1"/>
                </a:solidFill>
                <a:effectLst/>
                <a:latin typeface="+mn-lt"/>
                <a:ea typeface="+mn-ea"/>
                <a:cs typeface="+mn-cs"/>
              </a:rPr>
              <a:t>lavs</a:t>
            </a:r>
            <a:r>
              <a:rPr lang="en-US" sz="1200" kern="1200" dirty="0" smtClean="0">
                <a:solidFill>
                  <a:schemeClr val="tx1"/>
                </a:solidFill>
                <a:effectLst/>
                <a:latin typeface="+mn-lt"/>
                <a:ea typeface="+mn-ea"/>
                <a:cs typeface="+mn-cs"/>
              </a:rPr>
              <a:t>, the sound will not always be as consistent due to head movement. This is OK if the scene is relatively still, but will be problematic if actors are moving a lot. The sound from a </a:t>
            </a:r>
            <a:r>
              <a:rPr lang="en-US" sz="1200" kern="1200" dirty="0" err="1" smtClean="0">
                <a:solidFill>
                  <a:schemeClr val="tx1"/>
                </a:solidFill>
                <a:effectLst/>
                <a:latin typeface="+mn-lt"/>
                <a:ea typeface="+mn-ea"/>
                <a:cs typeface="+mn-cs"/>
              </a:rPr>
              <a:t>lav</a:t>
            </a:r>
            <a:r>
              <a:rPr lang="en-US" sz="1200" kern="1200" dirty="0" smtClean="0">
                <a:solidFill>
                  <a:schemeClr val="tx1"/>
                </a:solidFill>
                <a:effectLst/>
                <a:latin typeface="+mn-lt"/>
                <a:ea typeface="+mn-ea"/>
                <a:cs typeface="+mn-cs"/>
              </a:rPr>
              <a:t> is not as full and rich, but it can work well when a boom is unfeasible. </a:t>
            </a:r>
          </a:p>
          <a:p>
            <a:pPr marL="628650" lvl="1" indent="-171450">
              <a:buFont typeface="Arial" charset="0"/>
              <a:buChar char="•"/>
            </a:pPr>
            <a:r>
              <a:rPr lang="en-US" sz="1200" kern="1200" dirty="0" smtClean="0">
                <a:solidFill>
                  <a:schemeClr val="tx1"/>
                </a:solidFill>
                <a:effectLst/>
                <a:latin typeface="+mn-lt"/>
                <a:ea typeface="+mn-ea"/>
                <a:cs typeface="+mn-cs"/>
              </a:rPr>
              <a:t>Place the mic where you can imagine the point of a </a:t>
            </a:r>
            <a:r>
              <a:rPr lang="en-US" sz="1200" kern="1200" dirty="0" err="1" smtClean="0">
                <a:solidFill>
                  <a:schemeClr val="tx1"/>
                </a:solidFill>
                <a:effectLst/>
                <a:latin typeface="+mn-lt"/>
                <a:ea typeface="+mn-ea"/>
                <a:cs typeface="+mn-cs"/>
              </a:rPr>
              <a:t>v-neck</a:t>
            </a:r>
            <a:r>
              <a:rPr lang="en-US" sz="1200" kern="1200" dirty="0" smtClean="0">
                <a:solidFill>
                  <a:schemeClr val="tx1"/>
                </a:solidFill>
                <a:effectLst/>
                <a:latin typeface="+mn-lt"/>
                <a:ea typeface="+mn-ea"/>
                <a:cs typeface="+mn-cs"/>
              </a:rPr>
              <a:t> sweater. The middle of the actor's chest is the ideal place for it to go, but costume constraints may not allow this. </a:t>
            </a:r>
          </a:p>
          <a:p>
            <a:pPr marL="628650" lvl="1" indent="-171450">
              <a:buFont typeface="Arial" charset="0"/>
              <a:buChar char="•"/>
            </a:pPr>
            <a:r>
              <a:rPr lang="en-US" sz="1200" kern="1200" dirty="0" smtClean="0">
                <a:solidFill>
                  <a:schemeClr val="tx1"/>
                </a:solidFill>
                <a:effectLst/>
                <a:latin typeface="+mn-lt"/>
                <a:ea typeface="+mn-ea"/>
                <a:cs typeface="+mn-cs"/>
              </a:rPr>
              <a:t>This</a:t>
            </a:r>
            <a:r>
              <a:rPr lang="en-US" sz="1200" kern="1200" baseline="0" dirty="0" smtClean="0">
                <a:solidFill>
                  <a:schemeClr val="tx1"/>
                </a:solidFill>
                <a:effectLst/>
                <a:latin typeface="+mn-lt"/>
                <a:ea typeface="+mn-ea"/>
                <a:cs typeface="+mn-cs"/>
              </a:rPr>
              <a:t> isn’t always possible so remember that a</a:t>
            </a:r>
            <a:r>
              <a:rPr lang="en-US" sz="1200" kern="1200" dirty="0" smtClean="0">
                <a:solidFill>
                  <a:schemeClr val="tx1"/>
                </a:solidFill>
                <a:effectLst/>
                <a:latin typeface="+mn-lt"/>
                <a:ea typeface="+mn-ea"/>
                <a:cs typeface="+mn-cs"/>
              </a:rPr>
              <a:t>s with most situations, you have to balance "the ideal situation" with the limitations of your particular circumstances.</a:t>
            </a:r>
            <a:r>
              <a:rPr lang="en-US" sz="1200" kern="1200" baseline="0" dirty="0" smtClean="0">
                <a:solidFill>
                  <a:schemeClr val="tx1"/>
                </a:solidFill>
                <a:effectLst/>
                <a:latin typeface="+mn-lt"/>
                <a:ea typeface="+mn-ea"/>
                <a:cs typeface="+mn-cs"/>
              </a:rPr>
              <a:t>  You may have to get creative with mic placement and adjust your input levels to </a:t>
            </a:r>
            <a:r>
              <a:rPr lang="en-US" sz="1200" kern="1200" baseline="0" dirty="0" err="1" smtClean="0">
                <a:solidFill>
                  <a:schemeClr val="tx1"/>
                </a:solidFill>
                <a:effectLst/>
                <a:latin typeface="+mn-lt"/>
                <a:ea typeface="+mn-ea"/>
                <a:cs typeface="+mn-cs"/>
              </a:rPr>
              <a:t>accomadate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628650" lvl="1"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A good boom operator will make all the difference. They look at the framed shot in the camera to check their position. The mic should be as</a:t>
            </a:r>
            <a:r>
              <a:rPr lang="en-US" sz="1200" kern="1200" baseline="0" dirty="0" smtClean="0">
                <a:solidFill>
                  <a:schemeClr val="tx1"/>
                </a:solidFill>
                <a:effectLst/>
                <a:latin typeface="+mn-lt"/>
                <a:ea typeface="+mn-ea"/>
                <a:cs typeface="+mn-cs"/>
              </a:rPr>
              <a:t> close to the</a:t>
            </a:r>
            <a:r>
              <a:rPr lang="en-US" sz="1200" kern="1200" dirty="0" smtClean="0">
                <a:solidFill>
                  <a:schemeClr val="tx1"/>
                </a:solidFill>
                <a:effectLst/>
                <a:latin typeface="+mn-lt"/>
                <a:ea typeface="+mn-ea"/>
                <a:cs typeface="+mn-cs"/>
              </a:rPr>
              <a:t> frame line as possible and move with the actor or actors. </a:t>
            </a:r>
          </a:p>
          <a:p>
            <a:pPr marL="628650" lvl="1" indent="-171450">
              <a:buFont typeface="Arial" charset="0"/>
              <a:buChar char="•"/>
            </a:pPr>
            <a:r>
              <a:rPr lang="en-US" sz="1200" kern="1200" dirty="0" smtClean="0">
                <a:solidFill>
                  <a:schemeClr val="tx1"/>
                </a:solidFill>
                <a:effectLst/>
                <a:latin typeface="+mn-lt"/>
                <a:ea typeface="+mn-ea"/>
                <a:cs typeface="+mn-cs"/>
              </a:rPr>
              <a:t>The boom operator should wear headphones and stay on top of the actor as they move through the scene. </a:t>
            </a:r>
          </a:p>
          <a:p>
            <a:pPr marL="628650" lvl="1" indent="-171450">
              <a:buFont typeface="Arial" charset="0"/>
              <a:buChar char="•"/>
            </a:pPr>
            <a:r>
              <a:rPr lang="en-US" sz="1200" kern="1200" dirty="0" smtClean="0">
                <a:solidFill>
                  <a:schemeClr val="tx1"/>
                </a:solidFill>
                <a:effectLst/>
                <a:latin typeface="+mn-lt"/>
                <a:ea typeface="+mn-ea"/>
                <a:cs typeface="+mn-cs"/>
              </a:rPr>
              <a:t>If you have a separate person</a:t>
            </a:r>
            <a:r>
              <a:rPr lang="en-US" sz="1200" kern="1200" baseline="0" dirty="0" smtClean="0">
                <a:solidFill>
                  <a:schemeClr val="tx1"/>
                </a:solidFill>
                <a:effectLst/>
                <a:latin typeface="+mn-lt"/>
                <a:ea typeface="+mn-ea"/>
                <a:cs typeface="+mn-cs"/>
              </a:rPr>
              <a:t> running audio, then they definitely need to have headphones to monitor as well.  You can use a splitter so that both the boom operator and sound mixer can wear headphones.  </a:t>
            </a:r>
            <a:endParaRPr lang="en-US" sz="1200" kern="1200" dirty="0" smtClean="0">
              <a:solidFill>
                <a:schemeClr val="tx1"/>
              </a:solidFill>
              <a:effectLst/>
              <a:latin typeface="+mn-lt"/>
              <a:ea typeface="+mn-ea"/>
              <a:cs typeface="+mn-cs"/>
            </a:endParaRPr>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9</a:t>
            </a:fld>
            <a:endParaRPr lang="en-US"/>
          </a:p>
        </p:txBody>
      </p:sp>
    </p:spTree>
    <p:extLst>
      <p:ext uri="{BB962C8B-B14F-4D97-AF65-F5344CB8AC3E}">
        <p14:creationId xmlns:p14="http://schemas.microsoft.com/office/powerpoint/2010/main" val="1342353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When doing News or Documentary take headphones!  If you can’t where the</a:t>
            </a:r>
            <a:r>
              <a:rPr lang="en-US" baseline="0" dirty="0" smtClean="0"/>
              <a:t> headphones while recording, use them before and after to make sure you have good levels.</a:t>
            </a:r>
          </a:p>
          <a:p>
            <a:pPr marL="171450" indent="-171450">
              <a:buFont typeface="Arial" charset="0"/>
              <a:buChar char="•"/>
            </a:pPr>
            <a:endParaRPr lang="en-US" dirty="0" smtClean="0"/>
          </a:p>
          <a:p>
            <a:pPr marL="171450" indent="-171450">
              <a:buFont typeface="Arial" charset="0"/>
              <a:buChar char="•"/>
            </a:pPr>
            <a:r>
              <a:rPr lang="en-US" dirty="0" smtClean="0"/>
              <a:t>Hide the </a:t>
            </a:r>
            <a:r>
              <a:rPr lang="en-US" dirty="0" err="1" smtClean="0"/>
              <a:t>lav</a:t>
            </a:r>
            <a:r>
              <a:rPr lang="en-US" dirty="0" smtClean="0"/>
              <a:t> mic cord.  Leaving the mic cord dangling in the</a:t>
            </a:r>
            <a:r>
              <a:rPr lang="en-US" baseline="0" dirty="0" smtClean="0"/>
              <a:t> shot looks unprofessional and like you just don’t care.  Tuck it away or run it up through your shirt or jacket to hide the cord.  </a:t>
            </a:r>
            <a:endParaRPr lang="en-US" dirty="0" smtClean="0"/>
          </a:p>
          <a:p>
            <a:pPr marL="171450" indent="-171450">
              <a:buFont typeface="Arial" charset="0"/>
              <a:buChar char="•"/>
            </a:pP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dirty="0" smtClean="0"/>
              <a:t>Scratchy mics are bad!  Make sure you place the mic in a fashion</a:t>
            </a:r>
            <a:r>
              <a:rPr lang="en-US" baseline="0" dirty="0" smtClean="0"/>
              <a:t> that it isn’t going to rub against clothes, chin, beard, etc.  Also make sure there is some slack on the cord so that it doesn’t pull tight inducing noise.</a:t>
            </a:r>
            <a:endParaRPr lang="en-US" dirty="0" smtClean="0"/>
          </a:p>
          <a:p>
            <a:pPr marL="171450" indent="-171450">
              <a:buFont typeface="Arial" charset="0"/>
              <a:buChar char="•"/>
            </a:pPr>
            <a:endParaRPr lang="en-US" dirty="0" smtClean="0"/>
          </a:p>
          <a:p>
            <a:pPr marL="171450" indent="-171450">
              <a:buFont typeface="Arial" charset="0"/>
              <a:buChar char="•"/>
            </a:pPr>
            <a:r>
              <a:rPr lang="en-US" dirty="0" smtClean="0"/>
              <a:t>Never hold a </a:t>
            </a:r>
            <a:r>
              <a:rPr lang="en-US" dirty="0" err="1" smtClean="0"/>
              <a:t>lav</a:t>
            </a:r>
            <a:r>
              <a:rPr lang="en-US" dirty="0" smtClean="0"/>
              <a:t> mic</a:t>
            </a:r>
            <a:r>
              <a:rPr lang="mr-IN" dirty="0" smtClean="0"/>
              <a:t>…</a:t>
            </a:r>
            <a:r>
              <a:rPr lang="en-US" dirty="0" smtClean="0"/>
              <a:t>. That just looks stupid!  Don’t let your interviewee</a:t>
            </a:r>
            <a:r>
              <a:rPr lang="en-US" baseline="0" dirty="0" smtClean="0"/>
              <a:t> hold the </a:t>
            </a:r>
            <a:r>
              <a:rPr lang="en-US" baseline="0" dirty="0" err="1" smtClean="0"/>
              <a:t>lav</a:t>
            </a:r>
            <a:r>
              <a:rPr lang="en-US" baseline="0" dirty="0" smtClean="0"/>
              <a:t> mic.  Also, if you are interviewing people, hold the mic for them.  Letting the subject hold the mic again looks unprofessional!</a:t>
            </a:r>
          </a:p>
          <a:p>
            <a:pPr marL="171450" indent="-171450">
              <a:buFont typeface="Arial" charset="0"/>
              <a:buChar char="•"/>
            </a:pPr>
            <a:endParaRPr lang="en-US" dirty="0" smtClean="0"/>
          </a:p>
          <a:p>
            <a:pPr marL="171450" indent="-171450">
              <a:buFont typeface="Arial" charset="0"/>
              <a:buChar char="•"/>
            </a:pPr>
            <a:r>
              <a:rPr lang="en-US" dirty="0" smtClean="0"/>
              <a:t>Check recording!  Before</a:t>
            </a:r>
            <a:r>
              <a:rPr lang="en-US" baseline="0" dirty="0" smtClean="0"/>
              <a:t> you leave the scene and before you let the interviewee leave, CHECK YOUR RECORDING!  You don’t want to have to call someone back out for an interview because you recorded bad audio.  Might want to double check the video while your at it.</a:t>
            </a:r>
            <a:endParaRPr lang="en-US" dirty="0" smtClean="0"/>
          </a:p>
          <a:p>
            <a:endParaRPr lang="en-US" dirty="0"/>
          </a:p>
        </p:txBody>
      </p:sp>
      <p:sp>
        <p:nvSpPr>
          <p:cNvPr id="4" name="Slide Number Placeholder 3"/>
          <p:cNvSpPr>
            <a:spLocks noGrp="1"/>
          </p:cNvSpPr>
          <p:nvPr>
            <p:ph type="sldNum" sz="quarter" idx="10"/>
          </p:nvPr>
        </p:nvSpPr>
        <p:spPr/>
        <p:txBody>
          <a:bodyPr/>
          <a:lstStyle/>
          <a:p>
            <a:fld id="{C859513B-52E1-144E-8E50-C3F423889A3A}" type="slidenum">
              <a:rPr lang="en-US" smtClean="0"/>
              <a:t>10</a:t>
            </a:fld>
            <a:endParaRPr lang="en-US"/>
          </a:p>
        </p:txBody>
      </p:sp>
    </p:spTree>
    <p:extLst>
      <p:ext uri="{BB962C8B-B14F-4D97-AF65-F5344CB8AC3E}">
        <p14:creationId xmlns:p14="http://schemas.microsoft.com/office/powerpoint/2010/main" val="2014013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Consider bringing carpet samples to help contain “rogue sounds”</a:t>
            </a:r>
          </a:p>
          <a:p>
            <a:pPr marL="628650" lvl="1" indent="-171450">
              <a:buFont typeface="Arial" charset="0"/>
              <a:buChar char="•"/>
            </a:pPr>
            <a:r>
              <a:rPr lang="en-US" dirty="0" smtClean="0"/>
              <a:t>Carpet</a:t>
            </a:r>
            <a:r>
              <a:rPr lang="en-US" baseline="0" dirty="0" smtClean="0"/>
              <a:t> samples are a good audio damper and can be placed over noisy items to help soften them a bit.  Just be careful not to start a fire or overhead something.</a:t>
            </a:r>
          </a:p>
          <a:p>
            <a:pPr marL="628650" lvl="1" indent="-171450">
              <a:buFont typeface="Arial" charset="0"/>
              <a:buChar char="•"/>
            </a:pPr>
            <a:endParaRPr lang="en-US" dirty="0" smtClean="0"/>
          </a:p>
          <a:p>
            <a:pPr marL="171450" indent="-171450">
              <a:buFont typeface="Arial" charset="0"/>
              <a:buChar char="•"/>
            </a:pPr>
            <a:r>
              <a:rPr lang="en-US" dirty="0" smtClean="0"/>
              <a:t>Know what your actor sounds like</a:t>
            </a:r>
          </a:p>
          <a:p>
            <a:pPr marL="628650" lvl="1" indent="-171450">
              <a:buFont typeface="Arial" charset="0"/>
              <a:buChar char="•"/>
            </a:pPr>
            <a:r>
              <a:rPr lang="en-US" sz="1200" kern="1200" dirty="0" smtClean="0">
                <a:solidFill>
                  <a:schemeClr val="tx1"/>
                </a:solidFill>
                <a:effectLst/>
                <a:latin typeface="+mn-lt"/>
                <a:ea typeface="+mn-ea"/>
                <a:cs typeface="+mn-cs"/>
              </a:rPr>
              <a:t>As an audio engineer on set, get the voice of the actor in your head. </a:t>
            </a:r>
            <a:r>
              <a:rPr lang="en-US" sz="1200" b="1" kern="1200" dirty="0" smtClean="0">
                <a:solidFill>
                  <a:schemeClr val="tx1"/>
                </a:solidFill>
                <a:effectLst/>
                <a:latin typeface="+mn-lt"/>
                <a:ea typeface="+mn-ea"/>
                <a:cs typeface="+mn-cs"/>
              </a:rPr>
              <a:t>Know what this person sounds like</a:t>
            </a:r>
            <a:r>
              <a:rPr lang="en-US" sz="1200" kern="1200" dirty="0" smtClean="0">
                <a:solidFill>
                  <a:schemeClr val="tx1"/>
                </a:solidFill>
                <a:effectLst/>
                <a:latin typeface="+mn-lt"/>
                <a:ea typeface="+mn-ea"/>
                <a:cs typeface="+mn-cs"/>
              </a:rPr>
              <a:t> so that when the acoustic situation on the set is bad you can make adjustments that allow them to sound "right" (like themselves). You don't want to add anything, you just want to be sure that regardless of the conditions their voices sound natural.</a:t>
            </a:r>
          </a:p>
          <a:p>
            <a:pPr marL="628650" lvl="1" indent="-171450">
              <a:buFont typeface="Arial" charset="0"/>
              <a:buChar char="•"/>
            </a:pPr>
            <a:r>
              <a:rPr lang="en-US" sz="1200" kern="1200" dirty="0" smtClean="0">
                <a:solidFill>
                  <a:schemeClr val="tx1"/>
                </a:solidFill>
                <a:effectLst/>
                <a:latin typeface="+mn-lt"/>
                <a:ea typeface="+mn-ea"/>
                <a:cs typeface="+mn-cs"/>
              </a:rPr>
              <a:t>For instance, with wireless mics, the hi-end can get lost due to the mic being hidden under clothing. Add some high frequencies in the EQ to compensate for this. If this isn't possible in the field, you can do it in post as well. </a:t>
            </a:r>
          </a:p>
          <a:p>
            <a:pPr marL="171450" indent="-171450">
              <a:buFont typeface="Arial" charset="0"/>
              <a:buChar char="•"/>
            </a:pPr>
            <a:endParaRPr lang="en-US" dirty="0" smtClean="0"/>
          </a:p>
          <a:p>
            <a:pPr marL="171450" indent="-171450">
              <a:buFont typeface="Arial" charset="0"/>
              <a:buChar char="•"/>
            </a:pPr>
            <a:r>
              <a:rPr lang="en-US" dirty="0" smtClean="0"/>
              <a:t>Record ambience sample</a:t>
            </a:r>
          </a:p>
          <a:p>
            <a:pPr marL="628650" lvl="1" indent="-171450">
              <a:buFont typeface="Arial" charset="0"/>
              <a:buChar char="•"/>
            </a:pPr>
            <a:r>
              <a:rPr lang="en-US" sz="1200" kern="1200" dirty="0" smtClean="0">
                <a:solidFill>
                  <a:schemeClr val="tx1"/>
                </a:solidFill>
                <a:effectLst/>
                <a:latin typeface="+mn-lt"/>
                <a:ea typeface="+mn-ea"/>
                <a:cs typeface="+mn-cs"/>
              </a:rPr>
              <a:t>Be sure to record the room (or your outside</a:t>
            </a:r>
            <a:r>
              <a:rPr lang="en-US" sz="1200" kern="1200" baseline="0" dirty="0" smtClean="0">
                <a:solidFill>
                  <a:schemeClr val="tx1"/>
                </a:solidFill>
                <a:effectLst/>
                <a:latin typeface="+mn-lt"/>
                <a:ea typeface="+mn-ea"/>
                <a:cs typeface="+mn-cs"/>
              </a:rPr>
              <a:t> set location</a:t>
            </a:r>
            <a:r>
              <a:rPr lang="en-US" sz="1200" kern="1200" dirty="0" smtClean="0">
                <a:solidFill>
                  <a:schemeClr val="tx1"/>
                </a:solidFill>
                <a:effectLst/>
                <a:latin typeface="+mn-lt"/>
                <a:ea typeface="+mn-ea"/>
                <a:cs typeface="+mn-cs"/>
              </a:rPr>
              <a:t>) with nothing happening for at least 30 seconds. This sample of ambience can be used to fill gaps or help "dirty up" takes in which the audio sounds unnatural or is disrupted by clothing noise, etc.</a:t>
            </a:r>
            <a:endParaRPr lang="en-US" sz="1100" kern="1200" dirty="0" smtClean="0">
              <a:solidFill>
                <a:schemeClr val="tx1"/>
              </a:solidFill>
              <a:effectLst/>
              <a:latin typeface="+mn-lt"/>
              <a:ea typeface="+mn-ea"/>
              <a:cs typeface="+mn-cs"/>
            </a:endParaRPr>
          </a:p>
          <a:p>
            <a:pPr marL="628650" lvl="1" indent="-171450">
              <a:buFont typeface="Arial" charset="0"/>
              <a:buChar char="•"/>
            </a:pPr>
            <a:endParaRPr lang="en-US" sz="1100" kern="1200" dirty="0" smtClean="0">
              <a:solidFill>
                <a:schemeClr val="tx1"/>
              </a:solidFill>
              <a:effectLst/>
              <a:latin typeface="+mn-lt"/>
              <a:ea typeface="+mn-ea"/>
              <a:cs typeface="+mn-cs"/>
            </a:endParaRPr>
          </a:p>
          <a:p>
            <a:pPr marL="171450" lvl="0" indent="-171450">
              <a:buFont typeface="Arial" charset="0"/>
              <a:buChar char="•"/>
            </a:pPr>
            <a:r>
              <a:rPr lang="en-US" sz="1200" kern="1200" dirty="0" smtClean="0">
                <a:solidFill>
                  <a:schemeClr val="tx1"/>
                </a:solidFill>
                <a:effectLst/>
                <a:latin typeface="+mn-lt"/>
                <a:ea typeface="+mn-ea"/>
                <a:cs typeface="+mn-cs"/>
              </a:rPr>
              <a:t>Similarly, when you're on the set, take advantage of the location and props and record the sounds you think might be needed for the movie. </a:t>
            </a:r>
          </a:p>
          <a:p>
            <a:pPr marL="628650" lvl="1" indent="-171450">
              <a:buFont typeface="Arial" charset="0"/>
              <a:buChar char="•"/>
            </a:pPr>
            <a:r>
              <a:rPr lang="en-US" sz="1200" kern="1200" dirty="0" smtClean="0">
                <a:solidFill>
                  <a:schemeClr val="tx1"/>
                </a:solidFill>
                <a:effectLst/>
                <a:latin typeface="+mn-lt"/>
                <a:ea typeface="+mn-ea"/>
                <a:cs typeface="+mn-cs"/>
              </a:rPr>
              <a:t>A portable Zoom recorder is great for this because you can quickly steal away and get these sounds without disrupting your work flow.</a:t>
            </a:r>
            <a:endParaRPr lang="en-US" sz="1100" kern="1200" dirty="0" smtClean="0">
              <a:solidFill>
                <a:schemeClr val="tx1"/>
              </a:solidFill>
              <a:effectLst/>
              <a:latin typeface="+mn-lt"/>
              <a:ea typeface="+mn-ea"/>
              <a:cs typeface="+mn-cs"/>
            </a:endParaRPr>
          </a:p>
          <a:p>
            <a:pPr marL="628650" lvl="1" indent="-171450">
              <a:buFont typeface="Arial" charset="0"/>
              <a:buChar char="•"/>
            </a:pPr>
            <a:endParaRPr lang="en-US" dirty="0" smtClean="0"/>
          </a:p>
        </p:txBody>
      </p:sp>
      <p:sp>
        <p:nvSpPr>
          <p:cNvPr id="4" name="Slide Number Placeholder 3"/>
          <p:cNvSpPr>
            <a:spLocks noGrp="1"/>
          </p:cNvSpPr>
          <p:nvPr>
            <p:ph type="sldNum" sz="quarter" idx="10"/>
          </p:nvPr>
        </p:nvSpPr>
        <p:spPr/>
        <p:txBody>
          <a:bodyPr/>
          <a:lstStyle/>
          <a:p>
            <a:fld id="{C859513B-52E1-144E-8E50-C3F423889A3A}" type="slidenum">
              <a:rPr lang="en-US" smtClean="0"/>
              <a:t>11</a:t>
            </a:fld>
            <a:endParaRPr lang="en-US"/>
          </a:p>
        </p:txBody>
      </p:sp>
    </p:spTree>
    <p:extLst>
      <p:ext uri="{BB962C8B-B14F-4D97-AF65-F5344CB8AC3E}">
        <p14:creationId xmlns:p14="http://schemas.microsoft.com/office/powerpoint/2010/main" val="1332722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11/3/17</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Drag picture to placeholder or click icon to add</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11/3/17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11/3/17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11/3/17</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_MMHi8bQVv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t>Field Audio</a:t>
            </a:r>
            <a:r>
              <a:rPr lang="en-US" sz="6600" dirty="0" smtClean="0"/>
              <a:t>	</a:t>
            </a:r>
            <a:endParaRPr lang="en-US" sz="6600" dirty="0"/>
          </a:p>
        </p:txBody>
      </p:sp>
      <p:sp>
        <p:nvSpPr>
          <p:cNvPr id="3" name="Subtitle 2"/>
          <p:cNvSpPr>
            <a:spLocks noGrp="1"/>
          </p:cNvSpPr>
          <p:nvPr>
            <p:ph type="subTitle" idx="1"/>
          </p:nvPr>
        </p:nvSpPr>
        <p:spPr/>
        <p:txBody>
          <a:bodyPr>
            <a:normAutofit/>
          </a:bodyPr>
          <a:lstStyle/>
          <a:p>
            <a:r>
              <a:rPr lang="en-US" sz="2600" dirty="0" smtClean="0"/>
              <a:t>By Stacy Whitaker</a:t>
            </a:r>
            <a:endParaRPr lang="en-US" sz="2600" dirty="0"/>
          </a:p>
        </p:txBody>
      </p:sp>
    </p:spTree>
    <p:extLst>
      <p:ext uri="{BB962C8B-B14F-4D97-AF65-F5344CB8AC3E}">
        <p14:creationId xmlns:p14="http://schemas.microsoft.com/office/powerpoint/2010/main" val="9127906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Importance of Good Audio (continued)</a:t>
            </a:r>
            <a:endParaRPr lang="en-US" b="1" dirty="0"/>
          </a:p>
        </p:txBody>
      </p:sp>
      <p:sp>
        <p:nvSpPr>
          <p:cNvPr id="3" name="Content Placeholder 2"/>
          <p:cNvSpPr>
            <a:spLocks noGrp="1"/>
          </p:cNvSpPr>
          <p:nvPr>
            <p:ph idx="1"/>
          </p:nvPr>
        </p:nvSpPr>
        <p:spPr/>
        <p:txBody>
          <a:bodyPr>
            <a:normAutofit/>
          </a:bodyPr>
          <a:lstStyle/>
          <a:p>
            <a:r>
              <a:rPr lang="en-US" sz="3000" b="1" dirty="0" smtClean="0"/>
              <a:t>When doing News or Documentary take headphones!</a:t>
            </a:r>
          </a:p>
          <a:p>
            <a:r>
              <a:rPr lang="en-US" sz="3000" b="1" dirty="0" smtClean="0"/>
              <a:t>Hide the </a:t>
            </a:r>
            <a:r>
              <a:rPr lang="en-US" sz="3000" b="1" dirty="0" err="1" smtClean="0"/>
              <a:t>lav</a:t>
            </a:r>
            <a:r>
              <a:rPr lang="en-US" sz="3000" b="1" dirty="0" smtClean="0"/>
              <a:t> mic cord</a:t>
            </a:r>
          </a:p>
          <a:p>
            <a:r>
              <a:rPr lang="en-US" sz="3000" b="1" dirty="0" smtClean="0"/>
              <a:t>Scratchy mics are bad</a:t>
            </a:r>
          </a:p>
          <a:p>
            <a:r>
              <a:rPr lang="en-US" sz="3000" b="1" dirty="0" smtClean="0"/>
              <a:t>Never hold a </a:t>
            </a:r>
            <a:r>
              <a:rPr lang="en-US" sz="3000" b="1" dirty="0" err="1" smtClean="0"/>
              <a:t>lav</a:t>
            </a:r>
            <a:r>
              <a:rPr lang="en-US" sz="3000" b="1" dirty="0" smtClean="0"/>
              <a:t> mic</a:t>
            </a:r>
            <a:r>
              <a:rPr lang="mr-IN" sz="3000" b="1" dirty="0" smtClean="0"/>
              <a:t>…</a:t>
            </a:r>
            <a:r>
              <a:rPr lang="en-US" sz="3000" b="1" dirty="0" smtClean="0"/>
              <a:t>. That just looks stupid!</a:t>
            </a:r>
          </a:p>
          <a:p>
            <a:r>
              <a:rPr lang="en-US" sz="3000" b="1" dirty="0" smtClean="0"/>
              <a:t>Check recording!</a:t>
            </a:r>
            <a:endParaRPr lang="en-US" sz="3000" b="1" dirty="0"/>
          </a:p>
        </p:txBody>
      </p:sp>
    </p:spTree>
    <p:extLst>
      <p:ext uri="{BB962C8B-B14F-4D97-AF65-F5344CB8AC3E}">
        <p14:creationId xmlns:p14="http://schemas.microsoft.com/office/powerpoint/2010/main" val="1636800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Tricks of the trade</a:t>
            </a:r>
            <a:endParaRPr lang="en-US" b="1" dirty="0"/>
          </a:p>
        </p:txBody>
      </p:sp>
      <p:sp>
        <p:nvSpPr>
          <p:cNvPr id="3" name="Content Placeholder 2"/>
          <p:cNvSpPr>
            <a:spLocks noGrp="1"/>
          </p:cNvSpPr>
          <p:nvPr>
            <p:ph idx="1"/>
          </p:nvPr>
        </p:nvSpPr>
        <p:spPr/>
        <p:txBody>
          <a:bodyPr/>
          <a:lstStyle/>
          <a:p>
            <a:r>
              <a:rPr lang="en-US" sz="3000" b="1" dirty="0" smtClean="0"/>
              <a:t>Consider bringing carpet samples to help contain “rogue sounds”</a:t>
            </a:r>
          </a:p>
          <a:p>
            <a:r>
              <a:rPr lang="en-US" sz="3000" b="1" dirty="0" smtClean="0"/>
              <a:t>Know what your actor sounds like</a:t>
            </a:r>
          </a:p>
          <a:p>
            <a:r>
              <a:rPr lang="en-US" sz="3000" b="1" dirty="0" smtClean="0"/>
              <a:t>Record ambience sample</a:t>
            </a:r>
          </a:p>
          <a:p>
            <a:r>
              <a:rPr lang="en-US" sz="3000" b="1" dirty="0" smtClean="0"/>
              <a:t>Record sounds you think might be needed for your film</a:t>
            </a:r>
          </a:p>
          <a:p>
            <a:endParaRPr lang="en-US" dirty="0"/>
          </a:p>
        </p:txBody>
      </p:sp>
    </p:spTree>
    <p:extLst>
      <p:ext uri="{BB962C8B-B14F-4D97-AF65-F5344CB8AC3E}">
        <p14:creationId xmlns:p14="http://schemas.microsoft.com/office/powerpoint/2010/main" val="991395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247900"/>
            <a:ext cx="11201399" cy="1892300"/>
          </a:xfrm>
        </p:spPr>
        <p:txBody>
          <a:bodyPr>
            <a:normAutofit/>
          </a:bodyPr>
          <a:lstStyle/>
          <a:p>
            <a:r>
              <a:rPr lang="en-US" sz="4000" b="1" dirty="0" smtClean="0"/>
              <a:t>So what equipment do you have access to?</a:t>
            </a:r>
            <a:endParaRPr lang="en-US" sz="4000" b="1" dirty="0"/>
          </a:p>
        </p:txBody>
      </p:sp>
    </p:spTree>
    <p:extLst>
      <p:ext uri="{BB962C8B-B14F-4D97-AF65-F5344CB8AC3E}">
        <p14:creationId xmlns:p14="http://schemas.microsoft.com/office/powerpoint/2010/main" val="30194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Safety</a:t>
            </a:r>
            <a:endParaRPr lang="en-US" b="1" dirty="0"/>
          </a:p>
        </p:txBody>
      </p:sp>
      <p:sp>
        <p:nvSpPr>
          <p:cNvPr id="3" name="Content Placeholder 2"/>
          <p:cNvSpPr>
            <a:spLocks noGrp="1"/>
          </p:cNvSpPr>
          <p:nvPr>
            <p:ph idx="1"/>
          </p:nvPr>
        </p:nvSpPr>
        <p:spPr/>
        <p:txBody>
          <a:bodyPr>
            <a:noAutofit/>
          </a:bodyPr>
          <a:lstStyle/>
          <a:p>
            <a:r>
              <a:rPr lang="en-US" sz="3000" b="1" dirty="0" smtClean="0"/>
              <a:t>Gaffing Cables</a:t>
            </a:r>
          </a:p>
          <a:p>
            <a:r>
              <a:rPr lang="en-US" sz="3000" b="1" dirty="0" smtClean="0"/>
              <a:t>Signs or barriers alerting public to tripping hazards</a:t>
            </a:r>
          </a:p>
          <a:p>
            <a:r>
              <a:rPr lang="en-US" sz="3000" b="1" dirty="0" smtClean="0"/>
              <a:t>Handling Lamps (OK this has nothing to do with Audio)</a:t>
            </a:r>
          </a:p>
          <a:p>
            <a:r>
              <a:rPr lang="en-US" sz="3000" b="1" dirty="0" smtClean="0"/>
              <a:t>Lights get hot! FAST! (Yeah, I know neither does this</a:t>
            </a:r>
            <a:r>
              <a:rPr lang="mr-IN" sz="3000" b="1" dirty="0" smtClean="0"/>
              <a:t>…</a:t>
            </a:r>
            <a:r>
              <a:rPr lang="en-US" sz="3000" b="1" dirty="0" smtClean="0"/>
              <a:t>but)</a:t>
            </a:r>
          </a:p>
          <a:p>
            <a:r>
              <a:rPr lang="en-US" sz="3000" b="1" dirty="0" smtClean="0"/>
              <a:t>Over-under method for wrapping cable</a:t>
            </a:r>
            <a:endParaRPr lang="en-US" sz="3000" b="1" dirty="0"/>
          </a:p>
        </p:txBody>
      </p:sp>
    </p:spTree>
    <p:extLst>
      <p:ext uri="{BB962C8B-B14F-4D97-AF65-F5344CB8AC3E}">
        <p14:creationId xmlns:p14="http://schemas.microsoft.com/office/powerpoint/2010/main" val="2055077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Mic &amp; Boom </a:t>
            </a:r>
            <a:r>
              <a:rPr lang="en-US" b="1" dirty="0" smtClean="0"/>
              <a:t>Techniques</a:t>
            </a:r>
            <a:endParaRPr lang="en-US" dirty="0"/>
          </a:p>
        </p:txBody>
      </p:sp>
      <p:sp>
        <p:nvSpPr>
          <p:cNvPr id="3" name="Content Placeholder 2"/>
          <p:cNvSpPr>
            <a:spLocks noGrp="1"/>
          </p:cNvSpPr>
          <p:nvPr>
            <p:ph idx="1"/>
          </p:nvPr>
        </p:nvSpPr>
        <p:spPr/>
        <p:txBody>
          <a:bodyPr/>
          <a:lstStyle/>
          <a:p>
            <a:r>
              <a:rPr lang="en-US" sz="3000" b="1" dirty="0"/>
              <a:t>Boom Pole Best Practices</a:t>
            </a:r>
            <a:endParaRPr lang="en-US" sz="3000" dirty="0"/>
          </a:p>
          <a:p>
            <a:r>
              <a:rPr lang="en-US" sz="3000" b="1" dirty="0"/>
              <a:t>Boom Pole Handling Noise?</a:t>
            </a:r>
            <a:endParaRPr lang="en-US" sz="3000" dirty="0"/>
          </a:p>
          <a:p>
            <a:r>
              <a:rPr lang="en-US" sz="3000" b="1" dirty="0" smtClean="0"/>
              <a:t>Wireless &amp; Lavaliere Best Practices</a:t>
            </a:r>
            <a:r>
              <a:rPr lang="en-US" sz="3000" dirty="0" smtClean="0"/>
              <a:t> </a:t>
            </a:r>
            <a:endParaRPr lang="en-US" sz="3000" dirty="0"/>
          </a:p>
          <a:p>
            <a:r>
              <a:rPr lang="en-US" sz="3000" b="1" dirty="0"/>
              <a:t>Phase Problems?</a:t>
            </a:r>
            <a:endParaRPr lang="en-US" sz="3000" dirty="0"/>
          </a:p>
          <a:p>
            <a:endParaRPr lang="en-US" dirty="0"/>
          </a:p>
        </p:txBody>
      </p:sp>
    </p:spTree>
    <p:extLst>
      <p:ext uri="{BB962C8B-B14F-4D97-AF65-F5344CB8AC3E}">
        <p14:creationId xmlns:p14="http://schemas.microsoft.com/office/powerpoint/2010/main" val="543500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Location Scouting</a:t>
            </a:r>
            <a:endParaRPr lang="en-US" dirty="0"/>
          </a:p>
        </p:txBody>
      </p:sp>
      <p:sp>
        <p:nvSpPr>
          <p:cNvPr id="3" name="Content Placeholder 2"/>
          <p:cNvSpPr>
            <a:spLocks noGrp="1"/>
          </p:cNvSpPr>
          <p:nvPr>
            <p:ph idx="1"/>
          </p:nvPr>
        </p:nvSpPr>
        <p:spPr/>
        <p:txBody>
          <a:bodyPr/>
          <a:lstStyle/>
          <a:p>
            <a:r>
              <a:rPr lang="en-US" sz="3000" b="1" dirty="0"/>
              <a:t>LISTEN!! And LOOK</a:t>
            </a:r>
            <a:r>
              <a:rPr lang="en-US" sz="3000" b="1" dirty="0" smtClean="0"/>
              <a:t>!!</a:t>
            </a:r>
          </a:p>
          <a:p>
            <a:r>
              <a:rPr lang="en-US" sz="3000" b="1" dirty="0" smtClean="0"/>
              <a:t>Are sounds good or bad?</a:t>
            </a:r>
          </a:p>
          <a:p>
            <a:r>
              <a:rPr lang="en-US" sz="3000" b="1" dirty="0" smtClean="0"/>
              <a:t>Can a masking sound be added (possibly in post)?</a:t>
            </a:r>
          </a:p>
          <a:p>
            <a:r>
              <a:rPr lang="en-US" sz="3000" b="1" dirty="0" smtClean="0"/>
              <a:t>You might be able to a more directional mic</a:t>
            </a:r>
          </a:p>
          <a:p>
            <a:endParaRPr lang="en-US" dirty="0" smtClean="0"/>
          </a:p>
          <a:p>
            <a:endParaRPr lang="en-US" dirty="0"/>
          </a:p>
        </p:txBody>
      </p:sp>
    </p:spTree>
    <p:extLst>
      <p:ext uri="{BB962C8B-B14F-4D97-AF65-F5344CB8AC3E}">
        <p14:creationId xmlns:p14="http://schemas.microsoft.com/office/powerpoint/2010/main" val="697447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ADR, what’s that?</a:t>
            </a:r>
            <a:endParaRPr lang="en-US" b="1" dirty="0"/>
          </a:p>
        </p:txBody>
      </p:sp>
      <p:sp>
        <p:nvSpPr>
          <p:cNvPr id="3" name="Content Placeholder 2"/>
          <p:cNvSpPr>
            <a:spLocks noGrp="1"/>
          </p:cNvSpPr>
          <p:nvPr>
            <p:ph idx="1"/>
          </p:nvPr>
        </p:nvSpPr>
        <p:spPr/>
        <p:txBody>
          <a:bodyPr>
            <a:normAutofit/>
          </a:bodyPr>
          <a:lstStyle/>
          <a:p>
            <a:r>
              <a:rPr lang="en-US" sz="3000" b="1" dirty="0" smtClean="0"/>
              <a:t>Also known as looping “in the biz”</a:t>
            </a:r>
          </a:p>
          <a:p>
            <a:r>
              <a:rPr lang="en-US" sz="3000" b="1" dirty="0" smtClean="0"/>
              <a:t>Automated or Automatic Dialog Replacement</a:t>
            </a:r>
          </a:p>
          <a:p>
            <a:r>
              <a:rPr lang="en-US" sz="3000" b="1" dirty="0" smtClean="0"/>
              <a:t>“Poor Man’s ADR”</a:t>
            </a:r>
          </a:p>
          <a:p>
            <a:r>
              <a:rPr lang="en-US" sz="3000" b="1" dirty="0" smtClean="0"/>
              <a:t>ADR On a Budget</a:t>
            </a:r>
          </a:p>
        </p:txBody>
      </p:sp>
    </p:spTree>
    <p:extLst>
      <p:ext uri="{BB962C8B-B14F-4D97-AF65-F5344CB8AC3E}">
        <p14:creationId xmlns:p14="http://schemas.microsoft.com/office/powerpoint/2010/main" val="609222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7179" y="0"/>
            <a:ext cx="9905998" cy="1478570"/>
          </a:xfrm>
        </p:spPr>
        <p:txBody>
          <a:bodyPr/>
          <a:lstStyle/>
          <a:p>
            <a:r>
              <a:rPr lang="en-US" b="1" dirty="0" smtClean="0"/>
              <a:t>Choosing a Mic</a:t>
            </a:r>
            <a:endParaRPr lang="en-US" b="1" dirty="0"/>
          </a:p>
        </p:txBody>
      </p:sp>
      <p:sp>
        <p:nvSpPr>
          <p:cNvPr id="3" name="Content Placeholder 2"/>
          <p:cNvSpPr>
            <a:spLocks noGrp="1"/>
          </p:cNvSpPr>
          <p:nvPr>
            <p:ph idx="1"/>
          </p:nvPr>
        </p:nvSpPr>
        <p:spPr/>
        <p:txBody>
          <a:bodyPr/>
          <a:lstStyle/>
          <a:p>
            <a:r>
              <a:rPr lang="en-US" dirty="0">
                <a:hlinkClick r:id="rId2"/>
              </a:rPr>
              <a:t>https://</a:t>
            </a:r>
            <a:r>
              <a:rPr lang="en-US" dirty="0" err="1">
                <a:hlinkClick r:id="rId2"/>
              </a:rPr>
              <a:t>www.youtube.com</a:t>
            </a:r>
            <a:r>
              <a:rPr lang="en-US" dirty="0">
                <a:hlinkClick r:id="rId2"/>
              </a:rPr>
              <a:t>/</a:t>
            </a:r>
            <a:r>
              <a:rPr lang="en-US" dirty="0" err="1">
                <a:hlinkClick r:id="rId2"/>
              </a:rPr>
              <a:t>watch?v</a:t>
            </a:r>
            <a:r>
              <a:rPr lang="en-US" dirty="0">
                <a:hlinkClick r:id="rId2"/>
              </a:rPr>
              <a:t>=_MMHi8bQVv0</a:t>
            </a:r>
            <a:endParaRPr lang="en-US" dirty="0"/>
          </a:p>
        </p:txBody>
      </p:sp>
    </p:spTree>
    <p:extLst>
      <p:ext uri="{BB962C8B-B14F-4D97-AF65-F5344CB8AC3E}">
        <p14:creationId xmlns:p14="http://schemas.microsoft.com/office/powerpoint/2010/main" val="413638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3308" y="223882"/>
            <a:ext cx="9905998" cy="1478570"/>
          </a:xfrm>
        </p:spPr>
        <p:txBody>
          <a:bodyPr/>
          <a:lstStyle/>
          <a:p>
            <a:r>
              <a:rPr lang="en-US" dirty="0" smtClean="0"/>
              <a:t>Pickup Patterns / Polar Patterns</a:t>
            </a:r>
            <a:endParaRPr lang="en-US" dirty="0"/>
          </a:p>
        </p:txBody>
      </p:sp>
      <p:pic>
        <p:nvPicPr>
          <p:cNvPr id="4" name="Content Placeholder 3"/>
          <p:cNvPicPr>
            <a:picLocks noGrp="1" noChangeAspect="1"/>
          </p:cNvPicPr>
          <p:nvPr>
            <p:ph idx="1"/>
          </p:nvPr>
        </p:nvPicPr>
        <p:blipFill>
          <a:blip r:embed="rId2"/>
          <a:stretch>
            <a:fillRect/>
          </a:stretch>
        </p:blipFill>
        <p:spPr>
          <a:xfrm>
            <a:off x="1276167" y="1572513"/>
            <a:ext cx="9190661" cy="4799411"/>
          </a:xfrm>
          <a:prstGeom prst="rect">
            <a:avLst/>
          </a:prstGeom>
        </p:spPr>
      </p:pic>
    </p:spTree>
    <p:extLst>
      <p:ext uri="{BB962C8B-B14F-4D97-AF65-F5344CB8AC3E}">
        <p14:creationId xmlns:p14="http://schemas.microsoft.com/office/powerpoint/2010/main" val="510590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a:defRPr/>
            </a:pPr>
            <a:r>
              <a:rPr lang="en-US" altLang="x-none" b="1" dirty="0" smtClean="0"/>
              <a:t>REALISM</a:t>
            </a:r>
          </a:p>
        </p:txBody>
      </p:sp>
      <p:sp>
        <p:nvSpPr>
          <p:cNvPr id="81923" name="Rectangle 3"/>
          <p:cNvSpPr>
            <a:spLocks noGrp="1" noChangeArrowheads="1"/>
          </p:cNvSpPr>
          <p:nvPr>
            <p:ph type="body" idx="1"/>
          </p:nvPr>
        </p:nvSpPr>
        <p:spPr/>
        <p:txBody>
          <a:bodyPr>
            <a:normAutofit/>
          </a:bodyPr>
          <a:lstStyle/>
          <a:p>
            <a:pPr>
              <a:defRPr/>
            </a:pPr>
            <a:r>
              <a:rPr lang="en-US" altLang="x-none" sz="3000" b="1" dirty="0" smtClean="0"/>
              <a:t>Live sound is very different than recorded sound</a:t>
            </a:r>
          </a:p>
          <a:p>
            <a:pPr>
              <a:defRPr/>
            </a:pPr>
            <a:r>
              <a:rPr lang="en-US" altLang="x-none" sz="3000" b="1" dirty="0" smtClean="0"/>
              <a:t>In real life we are able to cut out (from our hearing) any extraneous sounds and focus on single sounds…</a:t>
            </a:r>
          </a:p>
          <a:p>
            <a:pPr>
              <a:defRPr/>
            </a:pPr>
            <a:r>
              <a:rPr lang="en-US" altLang="x-none" sz="3000" b="1" dirty="0" smtClean="0"/>
              <a:t>Imagine a noisy party in which you are having a conversation with one person…</a:t>
            </a:r>
          </a:p>
        </p:txBody>
      </p:sp>
    </p:spTree>
    <p:extLst>
      <p:ext uri="{BB962C8B-B14F-4D97-AF65-F5344CB8AC3E}">
        <p14:creationId xmlns:p14="http://schemas.microsoft.com/office/powerpoint/2010/main" val="30048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IMPORTANCE of Good audio</a:t>
            </a:r>
            <a:endParaRPr lang="en-US" b="1" dirty="0"/>
          </a:p>
        </p:txBody>
      </p:sp>
      <p:sp>
        <p:nvSpPr>
          <p:cNvPr id="3" name="Content Placeholder 2"/>
          <p:cNvSpPr>
            <a:spLocks noGrp="1"/>
          </p:cNvSpPr>
          <p:nvPr>
            <p:ph idx="1"/>
          </p:nvPr>
        </p:nvSpPr>
        <p:spPr/>
        <p:txBody>
          <a:bodyPr/>
          <a:lstStyle/>
          <a:p>
            <a:r>
              <a:rPr lang="en-US" sz="3000" b="1" dirty="0"/>
              <a:t>Sound is the first thing that separates amateur and professional </a:t>
            </a:r>
            <a:r>
              <a:rPr lang="en-US" sz="3000" b="1" dirty="0" smtClean="0"/>
              <a:t>film</a:t>
            </a:r>
          </a:p>
          <a:p>
            <a:r>
              <a:rPr lang="en-US" sz="3000" b="1" dirty="0" smtClean="0"/>
              <a:t>Use </a:t>
            </a:r>
            <a:r>
              <a:rPr lang="en-US" sz="3000" b="1" dirty="0"/>
              <a:t>a boom if you </a:t>
            </a:r>
            <a:r>
              <a:rPr lang="en-US" sz="3000" b="1" dirty="0" smtClean="0"/>
              <a:t>can</a:t>
            </a:r>
          </a:p>
          <a:p>
            <a:r>
              <a:rPr lang="en-US" sz="3000" b="1" dirty="0"/>
              <a:t>Wide shots demand wireless </a:t>
            </a:r>
            <a:r>
              <a:rPr lang="en-US" sz="3000" b="1" dirty="0" smtClean="0"/>
              <a:t>mics</a:t>
            </a:r>
          </a:p>
          <a:p>
            <a:r>
              <a:rPr lang="en-US" sz="3000" b="1" dirty="0"/>
              <a:t>A good boom operator will make all the difference</a:t>
            </a:r>
            <a:endParaRPr lang="en-US" sz="3000" b="1" dirty="0" smtClean="0"/>
          </a:p>
          <a:p>
            <a:endParaRPr lang="en-US" dirty="0" smtClean="0"/>
          </a:p>
        </p:txBody>
      </p:sp>
    </p:spTree>
    <p:extLst>
      <p:ext uri="{BB962C8B-B14F-4D97-AF65-F5344CB8AC3E}">
        <p14:creationId xmlns:p14="http://schemas.microsoft.com/office/powerpoint/2010/main" val="1647772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1323</TotalTime>
  <Words>2223</Words>
  <Application>Microsoft Macintosh PowerPoint</Application>
  <PresentationFormat>Widescreen</PresentationFormat>
  <Paragraphs>172</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Mangal</vt:lpstr>
      <vt:lpstr>Trebuchet MS</vt:lpstr>
      <vt:lpstr>Tw Cen MT</vt:lpstr>
      <vt:lpstr>Circuit</vt:lpstr>
      <vt:lpstr>Field Audio </vt:lpstr>
      <vt:lpstr>Safety</vt:lpstr>
      <vt:lpstr>Mic &amp; Boom Techniques</vt:lpstr>
      <vt:lpstr>Location Scouting</vt:lpstr>
      <vt:lpstr>ADR, what’s that?</vt:lpstr>
      <vt:lpstr>Choosing a Mic</vt:lpstr>
      <vt:lpstr>Pickup Patterns / Polar Patterns</vt:lpstr>
      <vt:lpstr>REALISM</vt:lpstr>
      <vt:lpstr>IMPORTANCE of Good audio</vt:lpstr>
      <vt:lpstr>Importance of Good Audio (continued)</vt:lpstr>
      <vt:lpstr>Tricks of the trade</vt:lpstr>
      <vt:lpstr>So what equipment do you have access to?</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Field Audio </dc:title>
  <dc:creator>Whitaker, Donald Stacy</dc:creator>
  <cp:lastModifiedBy>Whitaker, Donald Stacy</cp:lastModifiedBy>
  <cp:revision>25</cp:revision>
  <dcterms:created xsi:type="dcterms:W3CDTF">2017-10-10T16:19:03Z</dcterms:created>
  <dcterms:modified xsi:type="dcterms:W3CDTF">2017-11-03T13:53:32Z</dcterms:modified>
</cp:coreProperties>
</file>