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4"/>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8"/>
    <p:restoredTop sz="72503"/>
  </p:normalViewPr>
  <p:slideViewPr>
    <p:cSldViewPr snapToGrid="0" snapToObjects="1">
      <p:cViewPr varScale="1">
        <p:scale>
          <a:sx n="117" d="100"/>
          <a:sy n="117" d="100"/>
        </p:scale>
        <p:origin x="560" y="176"/>
      </p:cViewPr>
      <p:guideLst/>
    </p:cSldViewPr>
  </p:slideViewPr>
  <p:notesTextViewPr>
    <p:cViewPr>
      <p:scale>
        <a:sx n="1" d="1"/>
        <a:sy n="1" d="1"/>
      </p:scale>
      <p:origin x="0" y="-28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EF125-A60D-F34F-86E9-BEC700174D78}" type="datetimeFigureOut">
              <a:rPr lang="en-US" smtClean="0"/>
              <a:t>9/26/17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C8451-6AB7-1C40-9B38-D466254767F6}" type="slidenum">
              <a:rPr lang="en-US" smtClean="0"/>
              <a:t>‹#›</a:t>
            </a:fld>
            <a:endParaRPr lang="en-US"/>
          </a:p>
        </p:txBody>
      </p:sp>
    </p:spTree>
    <p:extLst>
      <p:ext uri="{BB962C8B-B14F-4D97-AF65-F5344CB8AC3E}">
        <p14:creationId xmlns:p14="http://schemas.microsoft.com/office/powerpoint/2010/main" val="9125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DSLR’s have replaced</a:t>
            </a:r>
            <a:r>
              <a:rPr lang="en-US" baseline="0" dirty="0" smtClean="0"/>
              <a:t> the older analog camera version known as SLR cameras.  SLR’s typically recorded images to film rather than digitally to an SD card</a:t>
            </a:r>
          </a:p>
          <a:p>
            <a:endParaRPr lang="en-US" baseline="0" dirty="0" smtClean="0"/>
          </a:p>
          <a:p>
            <a:r>
              <a:rPr lang="en-US" baseline="0" dirty="0" smtClean="0"/>
              <a:t>Mirrorless Interchangeable Lens Cameras are basically the mirrorless counter part to a DSLR camera.  These cameras do not have a mirror that send </a:t>
            </a:r>
            <a:r>
              <a:rPr lang="en-US" baseline="0" dirty="0" err="1" smtClean="0"/>
              <a:t>ligtht</a:t>
            </a:r>
            <a:r>
              <a:rPr lang="en-US" baseline="0" dirty="0" smtClean="0"/>
              <a:t> to the image sensor, rather they pass light directly to the sensor. </a:t>
            </a:r>
          </a:p>
          <a:p>
            <a:r>
              <a:rPr lang="en-US" baseline="0" dirty="0" smtClean="0"/>
              <a:t>-These cameras typically offer better low light shooting quality.  </a:t>
            </a:r>
          </a:p>
          <a:p>
            <a:r>
              <a:rPr lang="en-US" baseline="0" dirty="0" smtClean="0"/>
              <a:t>-More geared for video rather than photography</a:t>
            </a:r>
          </a:p>
          <a:p>
            <a:r>
              <a:rPr lang="en-US" baseline="0" dirty="0" smtClean="0"/>
              <a:t>-Typically light weight and faster to focus and color balance</a:t>
            </a:r>
          </a:p>
          <a:p>
            <a:endParaRPr lang="en-US" baseline="0" dirty="0" smtClean="0"/>
          </a:p>
          <a:p>
            <a:r>
              <a:rPr lang="en-US" baseline="0" dirty="0" smtClean="0"/>
              <a:t>Drawbacks:  battery life due to sensor always being activated, fewer lenses and accessories available.</a:t>
            </a:r>
          </a:p>
          <a:p>
            <a:endParaRPr lang="en-US" baseline="0" dirty="0" smtClean="0"/>
          </a:p>
          <a:p>
            <a:r>
              <a:rPr lang="en-US" baseline="0" dirty="0" smtClean="0"/>
              <a:t>CMOS Sensor Cameras </a:t>
            </a:r>
            <a:r>
              <a:rPr lang="mr-IN" baseline="0" dirty="0" smtClean="0"/>
              <a:t>–</a:t>
            </a:r>
            <a:r>
              <a:rPr lang="en-US" baseline="0" dirty="0" smtClean="0"/>
              <a:t> basically the same as Mirrorless only we are referring to video cameras specifically.  These cameras typically have larger image sensors.  Quickly becoming the camera of the future, replacing in large # the traditional broadcast work horse 3CCD.</a:t>
            </a:r>
          </a:p>
          <a:p>
            <a:endParaRPr lang="en-US" baseline="0" dirty="0" smtClean="0"/>
          </a:p>
          <a:p>
            <a:r>
              <a:rPr lang="en-US" baseline="0" dirty="0" smtClean="0"/>
              <a:t>3CCD Cameras have for years, been the industry standard for quality and reliability.  However, due to the advances in CMOS technology and the fact that it is much less expensive to manufacture, CMOS sensors are quickly replacing 3CCD.  3CCD cameras have 3 sensors, taking separate measurements of red, green, and blue light.  A prism is used to filter out each color to its proper sensor.  This 3 color light sampling has historically provided great precision in image quality, but again CMOS technology has now advanced to as good and possibly better quality.  Their isn’t much room for improvement over current 3CCD quality (it is pretty much as good as its going to get), but CMOS improvements are sure to continue.</a:t>
            </a:r>
          </a:p>
          <a:p>
            <a:endParaRPr lang="en-US" baseline="0" dirty="0" smtClean="0"/>
          </a:p>
        </p:txBody>
      </p:sp>
      <p:sp>
        <p:nvSpPr>
          <p:cNvPr id="4" name="Slide Number Placeholder 3"/>
          <p:cNvSpPr>
            <a:spLocks noGrp="1"/>
          </p:cNvSpPr>
          <p:nvPr>
            <p:ph type="sldNum" sz="quarter" idx="10"/>
          </p:nvPr>
        </p:nvSpPr>
        <p:spPr/>
        <p:txBody>
          <a:bodyPr/>
          <a:lstStyle/>
          <a:p>
            <a:fld id="{BC7C8451-6AB7-1C40-9B38-D466254767F6}" type="slidenum">
              <a:rPr lang="en-US" smtClean="0"/>
              <a:t>2</a:t>
            </a:fld>
            <a:endParaRPr lang="en-US"/>
          </a:p>
        </p:txBody>
      </p:sp>
    </p:spTree>
    <p:extLst>
      <p:ext uri="{BB962C8B-B14F-4D97-AF65-F5344CB8AC3E}">
        <p14:creationId xmlns:p14="http://schemas.microsoft.com/office/powerpoint/2010/main" val="41088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aperture deep depth of field, wide</a:t>
            </a:r>
            <a:r>
              <a:rPr lang="en-US" baseline="0" dirty="0" smtClean="0"/>
              <a:t> aperture shallow depth of field</a:t>
            </a:r>
          </a:p>
          <a:p>
            <a:endParaRPr lang="en-US" baseline="0" dirty="0" smtClean="0"/>
          </a:p>
          <a:p>
            <a:r>
              <a:rPr lang="en-US" baseline="0" dirty="0" smtClean="0"/>
              <a:t>Fast shutter speed less blur, slow shutter speed more blur.  Fast shutter speed also equals less exposure and darker image.</a:t>
            </a:r>
          </a:p>
          <a:p>
            <a:endParaRPr lang="en-US" baseline="0" dirty="0" smtClean="0"/>
          </a:p>
          <a:p>
            <a:r>
              <a:rPr lang="en-US" baseline="0" dirty="0" smtClean="0"/>
              <a:t>ISO determines the sensitivity of the image sensor.  How clear or grainy your image will be when it hits the sensor.  Higher ISO’s will brighten up a dark setting but induce more noise, where as a low ISO will result in a darker image but with less noise or grain in the photo or video.</a:t>
            </a:r>
          </a:p>
          <a:p>
            <a:endParaRPr lang="en-US" baseline="0" dirty="0" smtClean="0"/>
          </a:p>
          <a:p>
            <a:r>
              <a:rPr lang="en-US" baseline="0" dirty="0" smtClean="0"/>
              <a:t>All three of these settings must be adjusted for the best shot or the shot you are going for.</a:t>
            </a:r>
          </a:p>
          <a:p>
            <a:endParaRPr lang="en-US" baseline="0" dirty="0" smtClean="0"/>
          </a:p>
          <a:p>
            <a:r>
              <a:rPr lang="en-US" baseline="0" dirty="0" smtClean="0"/>
              <a:t>Having a basic understanding of what each of these settings do helps, but to really understand and get proficient, it takes practice and experience.  The key is to get a camera and play around to find out what works for you!</a:t>
            </a:r>
          </a:p>
        </p:txBody>
      </p:sp>
      <p:sp>
        <p:nvSpPr>
          <p:cNvPr id="4" name="Slide Number Placeholder 3"/>
          <p:cNvSpPr>
            <a:spLocks noGrp="1"/>
          </p:cNvSpPr>
          <p:nvPr>
            <p:ph type="sldNum" sz="quarter" idx="10"/>
          </p:nvPr>
        </p:nvSpPr>
        <p:spPr/>
        <p:txBody>
          <a:bodyPr/>
          <a:lstStyle/>
          <a:p>
            <a:fld id="{BC7C8451-6AB7-1C40-9B38-D466254767F6}" type="slidenum">
              <a:rPr lang="en-US" smtClean="0"/>
              <a:t>11</a:t>
            </a:fld>
            <a:endParaRPr lang="en-US"/>
          </a:p>
        </p:txBody>
      </p:sp>
    </p:spTree>
    <p:extLst>
      <p:ext uri="{BB962C8B-B14F-4D97-AF65-F5344CB8AC3E}">
        <p14:creationId xmlns:p14="http://schemas.microsoft.com/office/powerpoint/2010/main" val="136150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UV/Clear/Haze Filter</a:t>
            </a:r>
            <a:r>
              <a:rPr lang="en-US" b="1" baseline="0" dirty="0" smtClean="0"/>
              <a:t>  </a:t>
            </a:r>
            <a:r>
              <a:rPr lang="en-US" dirty="0" smtClean="0"/>
              <a:t>Protects the front element of a lens from dust, dirt, moisture and potential scratches. High quality UV filters can be permanently mounted on lenses with a minimum impact on image quality.</a:t>
            </a:r>
          </a:p>
          <a:p>
            <a:endParaRPr lang="en-US" dirty="0" smtClean="0"/>
          </a:p>
          <a:p>
            <a:r>
              <a:rPr lang="en-US" b="1" dirty="0" smtClean="0"/>
              <a:t>Polarizing Filter  </a:t>
            </a:r>
            <a:r>
              <a:rPr lang="en-US" dirty="0" smtClean="0"/>
              <a:t>Filters out polarized light, dramatically reducing reflections, enhancing colors and increasing contrast. Can be used for any type of photography. Polarizing filters are typically circular, allowing for easy control of the effect of polarization.</a:t>
            </a:r>
          </a:p>
          <a:p>
            <a:endParaRPr lang="en-US" dirty="0" smtClean="0"/>
          </a:p>
          <a:p>
            <a:r>
              <a:rPr lang="en-US" b="1" dirty="0" smtClean="0"/>
              <a:t>Neutral Density (ND) Filter</a:t>
            </a:r>
            <a:r>
              <a:rPr lang="en-US" b="1" baseline="0" dirty="0" smtClean="0"/>
              <a:t>  </a:t>
            </a:r>
            <a:r>
              <a:rPr lang="en-US" b="0" baseline="0" dirty="0" smtClean="0"/>
              <a:t>Reduces </a:t>
            </a:r>
            <a:r>
              <a:rPr lang="en-US" dirty="0" smtClean="0"/>
              <a:t>the amount of light entering the lens, thus decreasing camera shutter speed. Useful for situations where motion blur needs to be created (rivers, waterfalls, moving people) or large apertures must be used with flash to avoid overexposure</a:t>
            </a:r>
            <a:r>
              <a:rPr lang="en-US"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Step-Up / Step-Down Rings  </a:t>
            </a:r>
            <a:r>
              <a:rPr lang="en-US" sz="1200" b="0" dirty="0" smtClean="0"/>
              <a:t>allow</a:t>
            </a:r>
            <a:r>
              <a:rPr lang="en-US" sz="1200" b="0" baseline="0" dirty="0" smtClean="0"/>
              <a:t> you to use larger and in some cases smaller filters on different lenses.  Typically on the inside ring of the lens you will find the ring diameter.  This will tell you what size filter diameter you need or what step up or down rings are going to be needed to adapt to your filter.</a:t>
            </a:r>
            <a:endParaRPr lang="en-US" sz="1200" b="1" dirty="0" smtClean="0"/>
          </a:p>
          <a:p>
            <a:endParaRPr lang="en-US" dirty="0" smtClean="0"/>
          </a:p>
          <a:p>
            <a:r>
              <a:rPr lang="en-US" b="1" dirty="0" smtClean="0"/>
              <a:t>Mount Adapters</a:t>
            </a:r>
            <a:r>
              <a:rPr lang="en-US" b="1" baseline="0" dirty="0" smtClean="0"/>
              <a:t> </a:t>
            </a:r>
            <a:r>
              <a:rPr lang="en-US" baseline="0" dirty="0" smtClean="0"/>
              <a:t>are needed when using lenses with a different mount than </a:t>
            </a:r>
            <a:r>
              <a:rPr lang="en-US" baseline="0" dirty="0" smtClean="0"/>
              <a:t>what is on the </a:t>
            </a:r>
            <a:r>
              <a:rPr lang="en-US" baseline="0" dirty="0" smtClean="0"/>
              <a:t>camera.  Not all mounts are adaptable.  For example, you can adapt a Canon </a:t>
            </a:r>
            <a:r>
              <a:rPr lang="en-US" baseline="0" smtClean="0"/>
              <a:t>EF </a:t>
            </a:r>
            <a:r>
              <a:rPr lang="en-US" baseline="0" smtClean="0"/>
              <a:t>lens to </a:t>
            </a:r>
            <a:r>
              <a:rPr lang="en-US" baseline="0" dirty="0" smtClean="0"/>
              <a:t>a Micro 4/3 mount, but you can’t go the other way with a MFT lens for a EF mount.  Micro 4/3 lenses are made to project an image directly to a mirrorless camera CMOS type sensor, where as Canon EF lenses are designed for the wider, reflective system.  So the optical components for back focus are not set up to do this conversion.</a:t>
            </a:r>
          </a:p>
          <a:p>
            <a:endParaRPr lang="en-US" baseline="0" dirty="0" smtClean="0"/>
          </a:p>
          <a:p>
            <a:r>
              <a:rPr lang="en-US" baseline="0" dirty="0" smtClean="0"/>
              <a:t>There are other examples, but the key is to make sure when purchasing lenses and cameras you pick something that will be expandable for the future.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12</a:t>
            </a:fld>
            <a:endParaRPr lang="en-US"/>
          </a:p>
        </p:txBody>
      </p:sp>
    </p:spTree>
    <p:extLst>
      <p:ext uri="{BB962C8B-B14F-4D97-AF65-F5344CB8AC3E}">
        <p14:creationId xmlns:p14="http://schemas.microsoft.com/office/powerpoint/2010/main" val="7561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3</a:t>
            </a:fld>
            <a:endParaRPr lang="en-US"/>
          </a:p>
        </p:txBody>
      </p:sp>
    </p:spTree>
    <p:extLst>
      <p:ext uri="{BB962C8B-B14F-4D97-AF65-F5344CB8AC3E}">
        <p14:creationId xmlns:p14="http://schemas.microsoft.com/office/powerpoint/2010/main" val="24674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4</a:t>
            </a:fld>
            <a:endParaRPr lang="en-US"/>
          </a:p>
        </p:txBody>
      </p:sp>
    </p:spTree>
    <p:extLst>
      <p:ext uri="{BB962C8B-B14F-4D97-AF65-F5344CB8AC3E}">
        <p14:creationId xmlns:p14="http://schemas.microsoft.com/office/powerpoint/2010/main" val="72131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5</a:t>
            </a:fld>
            <a:endParaRPr lang="en-US"/>
          </a:p>
        </p:txBody>
      </p:sp>
    </p:spTree>
    <p:extLst>
      <p:ext uri="{BB962C8B-B14F-4D97-AF65-F5344CB8AC3E}">
        <p14:creationId xmlns:p14="http://schemas.microsoft.com/office/powerpoint/2010/main" val="36115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6</a:t>
            </a:fld>
            <a:endParaRPr lang="en-US"/>
          </a:p>
        </p:txBody>
      </p:sp>
    </p:spTree>
    <p:extLst>
      <p:ext uri="{BB962C8B-B14F-4D97-AF65-F5344CB8AC3E}">
        <p14:creationId xmlns:p14="http://schemas.microsoft.com/office/powerpoint/2010/main" val="64895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Aperture is the opening of the diaphragm.</a:t>
            </a:r>
            <a:r>
              <a:rPr lang="en-US" baseline="0" dirty="0" smtClean="0"/>
              <a:t>  If the diaphragm is adjustable it is called an Iris.  </a:t>
            </a:r>
          </a:p>
          <a:p>
            <a:endParaRPr lang="en-US" baseline="0" dirty="0" smtClean="0"/>
          </a:p>
        </p:txBody>
      </p:sp>
      <p:sp>
        <p:nvSpPr>
          <p:cNvPr id="4" name="Slide Number Placeholder 3"/>
          <p:cNvSpPr>
            <a:spLocks noGrp="1"/>
          </p:cNvSpPr>
          <p:nvPr>
            <p:ph type="sldNum" sz="quarter" idx="10"/>
          </p:nvPr>
        </p:nvSpPr>
        <p:spPr/>
        <p:txBody>
          <a:bodyPr/>
          <a:lstStyle/>
          <a:p>
            <a:fld id="{BC7C8451-6AB7-1C40-9B38-D466254767F6}" type="slidenum">
              <a:rPr lang="en-US" smtClean="0"/>
              <a:t>7</a:t>
            </a:fld>
            <a:endParaRPr lang="en-US"/>
          </a:p>
        </p:txBody>
      </p:sp>
    </p:spTree>
    <p:extLst>
      <p:ext uri="{BB962C8B-B14F-4D97-AF65-F5344CB8AC3E}">
        <p14:creationId xmlns:p14="http://schemas.microsoft.com/office/powerpoint/2010/main" val="137638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8</a:t>
            </a:fld>
            <a:endParaRPr lang="en-US"/>
          </a:p>
        </p:txBody>
      </p:sp>
    </p:spTree>
    <p:extLst>
      <p:ext uri="{BB962C8B-B14F-4D97-AF65-F5344CB8AC3E}">
        <p14:creationId xmlns:p14="http://schemas.microsoft.com/office/powerpoint/2010/main" val="160795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9</a:t>
            </a:fld>
            <a:endParaRPr lang="en-US"/>
          </a:p>
        </p:txBody>
      </p:sp>
    </p:spTree>
    <p:extLst>
      <p:ext uri="{BB962C8B-B14F-4D97-AF65-F5344CB8AC3E}">
        <p14:creationId xmlns:p14="http://schemas.microsoft.com/office/powerpoint/2010/main" val="214704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C8451-6AB7-1C40-9B38-D466254767F6}" type="slidenum">
              <a:rPr lang="en-US" smtClean="0"/>
              <a:t>10</a:t>
            </a:fld>
            <a:endParaRPr lang="en-US"/>
          </a:p>
        </p:txBody>
      </p:sp>
    </p:spTree>
    <p:extLst>
      <p:ext uri="{BB962C8B-B14F-4D97-AF65-F5344CB8AC3E}">
        <p14:creationId xmlns:p14="http://schemas.microsoft.com/office/powerpoint/2010/main" val="7679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36A9F33-DD21-0042-86CF-D1E55FA5F4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581DB-7F6B-B14E-BC1D-51332FF085B7}"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581DB-7F6B-B14E-BC1D-51332FF085B7}"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9581DB-7F6B-B14E-BC1D-51332FF085B7}"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9581DB-7F6B-B14E-BC1D-51332FF085B7}" type="datetimeFigureOut">
              <a:rPr lang="en-US" smtClean="0"/>
              <a:t>9/26/17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9581DB-7F6B-B14E-BC1D-51332FF085B7}" type="datetimeFigureOut">
              <a:rPr lang="en-US" smtClean="0"/>
              <a:t>9/26/17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E9581DB-7F6B-B14E-BC1D-51332FF085B7}" type="datetimeFigureOut">
              <a:rPr lang="en-US" smtClean="0"/>
              <a:t>9/26/17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581DB-7F6B-B14E-BC1D-51332FF085B7}"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581DB-7F6B-B14E-BC1D-51332FF085B7}" type="datetimeFigureOut">
              <a:rPr lang="en-US" smtClean="0"/>
              <a:t>9/26/17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36A9F33-DD21-0042-86CF-D1E55FA5F4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9581DB-7F6B-B14E-BC1D-51332FF085B7}" type="datetimeFigureOut">
              <a:rPr lang="en-US" smtClean="0"/>
              <a:t>9/26/17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6A9F33-DD21-0042-86CF-D1E55FA5F417}" type="slidenum">
              <a:rPr lang="en-US" smtClean="0"/>
              <a:t>‹#›</a:t>
            </a:fld>
            <a:endParaRPr lang="en-US"/>
          </a:p>
        </p:txBody>
      </p:sp>
    </p:spTree>
    <p:extLst>
      <p:ext uri="{BB962C8B-B14F-4D97-AF65-F5344CB8AC3E}">
        <p14:creationId xmlns:p14="http://schemas.microsoft.com/office/powerpoint/2010/main" val="3569642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9719" y="568412"/>
            <a:ext cx="8260406" cy="3817320"/>
          </a:xfrm>
        </p:spPr>
        <p:txBody>
          <a:bodyPr>
            <a:normAutofit/>
          </a:bodyPr>
          <a:lstStyle/>
          <a:p>
            <a:r>
              <a:rPr lang="en-US" sz="5400" b="1" dirty="0"/>
              <a:t>Interchangeable Lens Camera Basics </a:t>
            </a:r>
            <a:endParaRPr lang="en-US" sz="5400" dirty="0"/>
          </a:p>
        </p:txBody>
      </p:sp>
      <p:sp>
        <p:nvSpPr>
          <p:cNvPr id="3" name="Subtitle 2"/>
          <p:cNvSpPr>
            <a:spLocks noGrp="1"/>
          </p:cNvSpPr>
          <p:nvPr>
            <p:ph type="subTitle" idx="1"/>
          </p:nvPr>
        </p:nvSpPr>
        <p:spPr/>
        <p:txBody>
          <a:bodyPr/>
          <a:lstStyle/>
          <a:p>
            <a:r>
              <a:rPr lang="en-US" dirty="0" smtClean="0"/>
              <a:t>By Stacy </a:t>
            </a:r>
            <a:r>
              <a:rPr lang="en-US" dirty="0" err="1" smtClean="0"/>
              <a:t>whitaker</a:t>
            </a:r>
            <a:endParaRPr lang="en-US"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Exposure</a:t>
            </a:r>
            <a:endParaRPr lang="en-US" b="1" dirty="0"/>
          </a:p>
        </p:txBody>
      </p:sp>
      <p:sp>
        <p:nvSpPr>
          <p:cNvPr id="3" name="Content Placeholder 2"/>
          <p:cNvSpPr>
            <a:spLocks noGrp="1"/>
          </p:cNvSpPr>
          <p:nvPr>
            <p:ph idx="1"/>
          </p:nvPr>
        </p:nvSpPr>
        <p:spPr>
          <a:xfrm>
            <a:off x="685801" y="2142067"/>
            <a:ext cx="4669969" cy="3649133"/>
          </a:xfrm>
        </p:spPr>
        <p:txBody>
          <a:bodyPr/>
          <a:lstStyle/>
          <a:p>
            <a:r>
              <a:rPr lang="en-US" sz="2400" b="1" dirty="0" smtClean="0"/>
              <a:t>The amount of light that hits the sensor</a:t>
            </a:r>
          </a:p>
          <a:p>
            <a:r>
              <a:rPr lang="en-US" sz="2400" b="1" dirty="0" smtClean="0"/>
              <a:t>Aperture, Shutter Speed, and ISO all affect Exposure</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689929"/>
            <a:ext cx="6368142" cy="157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527905"/>
            <a:ext cx="6368142" cy="1574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469900"/>
            <a:ext cx="6368142" cy="1574800"/>
          </a:xfrm>
          <a:prstGeom prst="rect">
            <a:avLst/>
          </a:prstGeom>
        </p:spPr>
      </p:pic>
    </p:spTree>
    <p:extLst>
      <p:ext uri="{BB962C8B-B14F-4D97-AF65-F5344CB8AC3E}">
        <p14:creationId xmlns:p14="http://schemas.microsoft.com/office/powerpoint/2010/main" val="114771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Aperture, Shutter, ISO    </a:t>
            </a:r>
            <a:r>
              <a:rPr lang="en-US" sz="2800" b="1" dirty="0" smtClean="0"/>
              <a:t>(Exposure Triangle)</a:t>
            </a:r>
            <a:endParaRPr lang="en-US" sz="2800" b="1"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655" t="7412" r="12397" b="14300"/>
          <a:stretch/>
        </p:blipFill>
        <p:spPr>
          <a:xfrm>
            <a:off x="1052741" y="1826380"/>
            <a:ext cx="9895114" cy="4813839"/>
          </a:xfrm>
          <a:prstGeom prst="rect">
            <a:avLst/>
          </a:prstGeom>
        </p:spPr>
      </p:pic>
    </p:spTree>
    <p:extLst>
      <p:ext uri="{BB962C8B-B14F-4D97-AF65-F5344CB8AC3E}">
        <p14:creationId xmlns:p14="http://schemas.microsoft.com/office/powerpoint/2010/main" val="5912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Accessories</a:t>
            </a:r>
            <a:r>
              <a:rPr lang="en-US" dirty="0" smtClean="0"/>
              <a:t>	</a:t>
            </a:r>
            <a:endParaRPr lang="en-US" dirty="0"/>
          </a:p>
        </p:txBody>
      </p:sp>
      <p:sp>
        <p:nvSpPr>
          <p:cNvPr id="3" name="Content Placeholder 2"/>
          <p:cNvSpPr>
            <a:spLocks noGrp="1"/>
          </p:cNvSpPr>
          <p:nvPr>
            <p:ph idx="1"/>
          </p:nvPr>
        </p:nvSpPr>
        <p:spPr>
          <a:xfrm>
            <a:off x="413659" y="977296"/>
            <a:ext cx="4637313" cy="3649133"/>
          </a:xfrm>
        </p:spPr>
        <p:txBody>
          <a:bodyPr>
            <a:normAutofit/>
          </a:bodyPr>
          <a:lstStyle/>
          <a:p>
            <a:r>
              <a:rPr lang="en-US" sz="2400" b="1" dirty="0" smtClean="0"/>
              <a:t>Lens </a:t>
            </a:r>
            <a:r>
              <a:rPr lang="en-US" sz="2400" b="1" dirty="0" smtClean="0"/>
              <a:t>filters</a:t>
            </a:r>
            <a:endParaRPr lang="en-US" sz="2400" b="1" dirty="0"/>
          </a:p>
          <a:p>
            <a:r>
              <a:rPr lang="en-US" sz="2400" b="1" dirty="0"/>
              <a:t>Step-Up / Step-Down Rings</a:t>
            </a:r>
          </a:p>
          <a:p>
            <a:r>
              <a:rPr lang="en-US" sz="2400" b="1" dirty="0" smtClean="0"/>
              <a:t>Mount adapters</a:t>
            </a:r>
            <a:endParaRPr lang="en-US" sz="24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57200"/>
            <a:ext cx="5998029" cy="5998029"/>
          </a:xfrm>
          <a:prstGeom prst="rect">
            <a:avLst/>
          </a:prstGeom>
        </p:spPr>
      </p:pic>
    </p:spTree>
    <p:extLst>
      <p:ext uri="{BB962C8B-B14F-4D97-AF65-F5344CB8AC3E}">
        <p14:creationId xmlns:p14="http://schemas.microsoft.com/office/powerpoint/2010/main" val="153539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8714"/>
            <a:ext cx="10131425" cy="1456267"/>
          </a:xfrm>
        </p:spPr>
        <p:txBody>
          <a:bodyPr/>
          <a:lstStyle/>
          <a:p>
            <a:r>
              <a:rPr lang="en-US" b="1" dirty="0" smtClean="0"/>
              <a:t>Types of cameras	 Available in the Department of Media and Communication</a:t>
            </a:r>
            <a:endParaRPr lang="en-US" b="1" dirty="0"/>
          </a:p>
        </p:txBody>
      </p:sp>
      <p:sp>
        <p:nvSpPr>
          <p:cNvPr id="3" name="Content Placeholder 2"/>
          <p:cNvSpPr>
            <a:spLocks noGrp="1"/>
          </p:cNvSpPr>
          <p:nvPr>
            <p:ph idx="1"/>
          </p:nvPr>
        </p:nvSpPr>
        <p:spPr>
          <a:xfrm>
            <a:off x="685801" y="2142067"/>
            <a:ext cx="10896599" cy="3649133"/>
          </a:xfrm>
        </p:spPr>
        <p:txBody>
          <a:bodyPr/>
          <a:lstStyle/>
          <a:p>
            <a:r>
              <a:rPr lang="en-US" sz="2600" b="1" dirty="0" smtClean="0"/>
              <a:t>DSLR Cameras (Digital Single Lens Reflex Cameras)   - T5i, T7i, Nikon D3000</a:t>
            </a:r>
          </a:p>
          <a:p>
            <a:r>
              <a:rPr lang="en-US" sz="2600" b="1" dirty="0" smtClean="0"/>
              <a:t>Mirrorless Interchangeable </a:t>
            </a:r>
            <a:r>
              <a:rPr lang="en-US" sz="2600" b="1" dirty="0"/>
              <a:t>Lens </a:t>
            </a:r>
            <a:r>
              <a:rPr lang="en-US" sz="2600" b="1" dirty="0" smtClean="0"/>
              <a:t>Cameras  - </a:t>
            </a:r>
            <a:r>
              <a:rPr lang="en-US" sz="2600" b="1" dirty="0" err="1" smtClean="0"/>
              <a:t>Blackmagic</a:t>
            </a:r>
            <a:r>
              <a:rPr lang="en-US" sz="2600" b="1" dirty="0" smtClean="0"/>
              <a:t> Pocket Cinema </a:t>
            </a:r>
          </a:p>
          <a:p>
            <a:r>
              <a:rPr lang="en-US" sz="2600" b="1" dirty="0" smtClean="0"/>
              <a:t>CMOS Sensor Cameras / fixed lens  - Sony Z150, Panasonic AC130</a:t>
            </a:r>
          </a:p>
          <a:p>
            <a:r>
              <a:rPr lang="en-US" sz="2600" b="1" dirty="0" smtClean="0"/>
              <a:t>3CCD Cameras  - Sony SP-370, Panasonic HMC 150</a:t>
            </a:r>
          </a:p>
          <a:p>
            <a:endParaRPr lang="en-US" dirty="0"/>
          </a:p>
        </p:txBody>
      </p:sp>
    </p:spTree>
    <p:extLst>
      <p:ext uri="{BB962C8B-B14F-4D97-AF65-F5344CB8AC3E}">
        <p14:creationId xmlns:p14="http://schemas.microsoft.com/office/powerpoint/2010/main" val="92914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Focal Length	</a:t>
            </a:r>
            <a:endParaRPr lang="en-US" b="1" dirty="0"/>
          </a:p>
        </p:txBody>
      </p:sp>
      <p:sp>
        <p:nvSpPr>
          <p:cNvPr id="3" name="Content Placeholder 2"/>
          <p:cNvSpPr>
            <a:spLocks noGrp="1"/>
          </p:cNvSpPr>
          <p:nvPr>
            <p:ph idx="1"/>
          </p:nvPr>
        </p:nvSpPr>
        <p:spPr>
          <a:xfrm>
            <a:off x="457201" y="2142067"/>
            <a:ext cx="4963885" cy="3649133"/>
          </a:xfrm>
        </p:spPr>
        <p:txBody>
          <a:bodyPr/>
          <a:lstStyle/>
          <a:p>
            <a:r>
              <a:rPr lang="en-US" sz="2200" dirty="0" smtClean="0"/>
              <a:t>Measurement of field of view (usually in millimeters mm)</a:t>
            </a:r>
          </a:p>
          <a:p>
            <a:r>
              <a:rPr lang="en-US" sz="2200" dirty="0" smtClean="0"/>
              <a:t>Most cell phone cameras are basically 14mm focal length</a:t>
            </a:r>
          </a:p>
          <a:p>
            <a:r>
              <a:rPr lang="en-US" sz="2200" dirty="0" smtClean="0"/>
              <a:t>The higher the focal length the tighter the zoom</a:t>
            </a:r>
          </a:p>
          <a:p>
            <a:r>
              <a:rPr lang="en-US" sz="2200" dirty="0" smtClean="0"/>
              <a:t>Lower focal length equals wider angle shot</a:t>
            </a:r>
          </a:p>
          <a:p>
            <a:endParaRPr lang="en-US" dirty="0" smtClean="0"/>
          </a:p>
          <a:p>
            <a:endParaRPr lang="en-US" dirty="0"/>
          </a:p>
        </p:txBody>
      </p:sp>
      <p:pic>
        <p:nvPicPr>
          <p:cNvPr id="1026" name="Picture 2" descr="ngle of view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293914"/>
            <a:ext cx="6220881" cy="6237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7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Crop factor</a:t>
            </a:r>
            <a:endParaRPr lang="en-US" b="1" dirty="0"/>
          </a:p>
        </p:txBody>
      </p:sp>
      <p:sp>
        <p:nvSpPr>
          <p:cNvPr id="3" name="Content Placeholder 2"/>
          <p:cNvSpPr>
            <a:spLocks noGrp="1"/>
          </p:cNvSpPr>
          <p:nvPr>
            <p:ph idx="1"/>
          </p:nvPr>
        </p:nvSpPr>
        <p:spPr/>
        <p:txBody>
          <a:bodyPr/>
          <a:lstStyle/>
          <a:p>
            <a:r>
              <a:rPr lang="en-US" sz="2100" b="1" dirty="0" smtClean="0"/>
              <a:t>All cameras with interchangeable lenses have a crop factor unless they have a full frame sensor</a:t>
            </a:r>
          </a:p>
          <a:p>
            <a:r>
              <a:rPr lang="en-US" sz="2100" b="1" dirty="0" smtClean="0"/>
              <a:t>T5i and T7i both have APS-C sensor with a crop factor of 1.6x </a:t>
            </a:r>
          </a:p>
          <a:p>
            <a:r>
              <a:rPr lang="en-US" sz="2100" b="1" dirty="0" err="1" smtClean="0"/>
              <a:t>Blackmagic</a:t>
            </a:r>
            <a:r>
              <a:rPr lang="en-US" sz="2100" b="1" dirty="0" smtClean="0"/>
              <a:t> Pocket Cinema camera has a micro four-thirds sensor with a 2.0x crop factor</a:t>
            </a:r>
          </a:p>
          <a:p>
            <a:r>
              <a:rPr lang="en-US" sz="2100" b="1" dirty="0" smtClean="0"/>
              <a:t>All lenses are based on the 35mm standard, which is equivalent to a full frame sensor</a:t>
            </a:r>
          </a:p>
          <a:p>
            <a:r>
              <a:rPr lang="en-US" sz="2100" b="1" dirty="0" smtClean="0"/>
              <a:t>This means that all lens focal lengths must be adjusted for crop factor</a:t>
            </a:r>
          </a:p>
          <a:p>
            <a:endParaRPr lang="en-US" dirty="0"/>
          </a:p>
        </p:txBody>
      </p:sp>
    </p:spTree>
    <p:extLst>
      <p:ext uri="{BB962C8B-B14F-4D97-AF65-F5344CB8AC3E}">
        <p14:creationId xmlns:p14="http://schemas.microsoft.com/office/powerpoint/2010/main" val="207422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3" y="549728"/>
            <a:ext cx="10131425" cy="1456267"/>
          </a:xfrm>
        </p:spPr>
        <p:txBody>
          <a:bodyPr/>
          <a:lstStyle/>
          <a:p>
            <a:r>
              <a:rPr lang="en-US" b="1" dirty="0" smtClean="0"/>
              <a:t>Crop factor</a:t>
            </a:r>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520" t="201" r="17299" b="-201"/>
          <a:stretch/>
        </p:blipFill>
        <p:spPr>
          <a:xfrm>
            <a:off x="2460172" y="1727390"/>
            <a:ext cx="6955970" cy="4859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246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Crop factor</a:t>
            </a:r>
            <a:endParaRPr lang="en-US"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5253" t="1272" r="15657" b="3134"/>
          <a:stretch/>
        </p:blipFill>
        <p:spPr>
          <a:xfrm>
            <a:off x="1197429" y="1714154"/>
            <a:ext cx="9960428" cy="4894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716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Aperture / Iris	</a:t>
            </a:r>
            <a:endParaRPr lang="en-US" b="1" dirty="0"/>
          </a:p>
        </p:txBody>
      </p:sp>
      <p:sp>
        <p:nvSpPr>
          <p:cNvPr id="3" name="Content Placeholder 2"/>
          <p:cNvSpPr>
            <a:spLocks noGrp="1"/>
          </p:cNvSpPr>
          <p:nvPr>
            <p:ph idx="1"/>
          </p:nvPr>
        </p:nvSpPr>
        <p:spPr>
          <a:xfrm>
            <a:off x="685802" y="2142067"/>
            <a:ext cx="5054825" cy="3649133"/>
          </a:xfrm>
        </p:spPr>
        <p:txBody>
          <a:bodyPr>
            <a:normAutofit fontScale="92500"/>
          </a:bodyPr>
          <a:lstStyle/>
          <a:p>
            <a:r>
              <a:rPr lang="en-US" sz="2400" b="1" dirty="0" smtClean="0"/>
              <a:t>Opening of the diaphragm inside the lens which controls how much light hits the sensor</a:t>
            </a:r>
          </a:p>
          <a:p>
            <a:r>
              <a:rPr lang="en-US" sz="2400" b="1" dirty="0" smtClean="0"/>
              <a:t>Described in F-stops (typically f/1.2 up to f/16 or f/22)</a:t>
            </a:r>
          </a:p>
          <a:p>
            <a:r>
              <a:rPr lang="en-US" sz="2400" b="1" dirty="0" smtClean="0"/>
              <a:t>Lower F-stop = wider aperture = more light</a:t>
            </a:r>
          </a:p>
          <a:p>
            <a:r>
              <a:rPr lang="en-US" sz="2400" b="1" dirty="0" smtClean="0"/>
              <a:t>Also helps to control depth of field (focus in front and behind the </a:t>
            </a:r>
            <a:r>
              <a:rPr lang="en-US" sz="2400" b="1" dirty="0" smtClean="0"/>
              <a:t>subject)</a:t>
            </a:r>
            <a:endParaRPr lang="en-US" sz="2400" b="1" dirty="0"/>
          </a:p>
        </p:txBody>
      </p:sp>
      <p:sp>
        <p:nvSpPr>
          <p:cNvPr id="4" name="AutoShape 2" descr="mage result for aperture"/>
          <p:cNvSpPr>
            <a:spLocks noChangeAspect="1" noChangeArrowheads="1"/>
          </p:cNvSpPr>
          <p:nvPr/>
        </p:nvSpPr>
        <p:spPr bwMode="auto">
          <a:xfrm>
            <a:off x="0" y="0"/>
            <a:ext cx="6115050" cy="3857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137" y="1528252"/>
            <a:ext cx="6091545" cy="3831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264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Depth of Field</a:t>
            </a:r>
            <a:endParaRPr lang="en-US" b="1" dirty="0"/>
          </a:p>
        </p:txBody>
      </p:sp>
      <p:sp>
        <p:nvSpPr>
          <p:cNvPr id="3" name="Content Placeholder 2"/>
          <p:cNvSpPr>
            <a:spLocks noGrp="1"/>
          </p:cNvSpPr>
          <p:nvPr>
            <p:ph idx="1"/>
          </p:nvPr>
        </p:nvSpPr>
        <p:spPr>
          <a:xfrm>
            <a:off x="468087" y="2065867"/>
            <a:ext cx="6422569" cy="4509103"/>
          </a:xfrm>
        </p:spPr>
        <p:txBody>
          <a:bodyPr>
            <a:normAutofit/>
          </a:bodyPr>
          <a:lstStyle/>
          <a:p>
            <a:r>
              <a:rPr lang="en-US" sz="2200" b="1" dirty="0" smtClean="0"/>
              <a:t>Prime lenses typically give you a wider max aperture allowing for a more shallow depth of field</a:t>
            </a:r>
          </a:p>
          <a:p>
            <a:r>
              <a:rPr lang="en-US" sz="2200" b="1" dirty="0" smtClean="0"/>
              <a:t>When shooting video a shallow depth of field can cause issues if the subject is moving, they will drift in and out of focus</a:t>
            </a:r>
          </a:p>
          <a:p>
            <a:r>
              <a:rPr lang="en-US" sz="2200" b="1" dirty="0" smtClean="0"/>
              <a:t>Typically a shallow depth of field is preferred for photography so that the subject is the main focus of the image and distractions around the subject are minimized.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46370" y="1251855"/>
            <a:ext cx="6727374" cy="4484916"/>
          </a:xfrm>
          <a:prstGeom prst="rect">
            <a:avLst/>
          </a:prstGeom>
          <a:ln>
            <a:noFill/>
          </a:ln>
          <a:effectLst>
            <a:softEdge rad="112500"/>
          </a:effectLst>
        </p:spPr>
      </p:pic>
    </p:spTree>
    <p:extLst>
      <p:ext uri="{BB962C8B-B14F-4D97-AF65-F5344CB8AC3E}">
        <p14:creationId xmlns:p14="http://schemas.microsoft.com/office/powerpoint/2010/main" val="16654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Depth of field	</a:t>
            </a:r>
            <a:endParaRPr lang="en-US" b="1" dirty="0"/>
          </a:p>
        </p:txBody>
      </p:sp>
      <p:sp>
        <p:nvSpPr>
          <p:cNvPr id="3" name="Content Placeholder 2"/>
          <p:cNvSpPr>
            <a:spLocks noGrp="1"/>
          </p:cNvSpPr>
          <p:nvPr>
            <p:ph idx="1"/>
          </p:nvPr>
        </p:nvSpPr>
        <p:spPr>
          <a:xfrm>
            <a:off x="359229" y="1782839"/>
            <a:ext cx="7848599" cy="1744133"/>
          </a:xfrm>
        </p:spPr>
        <p:txBody>
          <a:bodyPr/>
          <a:lstStyle/>
          <a:p>
            <a:r>
              <a:rPr lang="en-US" sz="2400" b="1" dirty="0" smtClean="0"/>
              <a:t>Distance also affects depth of field</a:t>
            </a:r>
          </a:p>
          <a:p>
            <a:r>
              <a:rPr lang="en-US" sz="2400" b="1" dirty="0" smtClean="0"/>
              <a:t>As you move closer to your subject, the area of the image that is in focus gets smaller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239106"/>
            <a:ext cx="9753600" cy="3378200"/>
          </a:xfrm>
          <a:prstGeom prst="rect">
            <a:avLst/>
          </a:prstGeom>
          <a:ln>
            <a:noFill/>
          </a:ln>
          <a:effectLst>
            <a:softEdge rad="112500"/>
          </a:effectLst>
        </p:spPr>
      </p:pic>
      <p:sp>
        <p:nvSpPr>
          <p:cNvPr id="5" name="TextBox 4"/>
          <p:cNvSpPr txBox="1"/>
          <p:nvPr/>
        </p:nvSpPr>
        <p:spPr>
          <a:xfrm>
            <a:off x="1524000" y="6215743"/>
            <a:ext cx="1915886" cy="369332"/>
          </a:xfrm>
          <a:prstGeom prst="rect">
            <a:avLst/>
          </a:prstGeom>
          <a:noFill/>
        </p:spPr>
        <p:txBody>
          <a:bodyPr wrap="square" rtlCol="0">
            <a:spAutoFit/>
          </a:bodyPr>
          <a:lstStyle/>
          <a:p>
            <a:r>
              <a:rPr lang="en-US" dirty="0" smtClean="0">
                <a:solidFill>
                  <a:schemeClr val="bg1"/>
                </a:solidFill>
              </a:rPr>
              <a:t>f/5.6 at 2ft away </a:t>
            </a:r>
            <a:endParaRPr lang="en-US" dirty="0">
              <a:solidFill>
                <a:schemeClr val="bg1"/>
              </a:solidFill>
            </a:endParaRPr>
          </a:p>
        </p:txBody>
      </p:sp>
      <p:sp>
        <p:nvSpPr>
          <p:cNvPr id="6" name="TextBox 5"/>
          <p:cNvSpPr txBox="1"/>
          <p:nvPr/>
        </p:nvSpPr>
        <p:spPr>
          <a:xfrm>
            <a:off x="6879771" y="6215743"/>
            <a:ext cx="2220686" cy="369332"/>
          </a:xfrm>
          <a:prstGeom prst="rect">
            <a:avLst/>
          </a:prstGeom>
          <a:noFill/>
        </p:spPr>
        <p:txBody>
          <a:bodyPr wrap="square" rtlCol="0">
            <a:spAutoFit/>
          </a:bodyPr>
          <a:lstStyle/>
          <a:p>
            <a:r>
              <a:rPr lang="en-US" dirty="0" smtClean="0">
                <a:solidFill>
                  <a:schemeClr val="bg1"/>
                </a:solidFill>
              </a:rPr>
              <a:t>f/5.6 at 10 feet away</a:t>
            </a:r>
            <a:endParaRPr lang="en-US" dirty="0">
              <a:solidFill>
                <a:schemeClr val="bg1"/>
              </a:solidFill>
            </a:endParaRPr>
          </a:p>
        </p:txBody>
      </p:sp>
    </p:spTree>
    <p:extLst>
      <p:ext uri="{BB962C8B-B14F-4D97-AF65-F5344CB8AC3E}">
        <p14:creationId xmlns:p14="http://schemas.microsoft.com/office/powerpoint/2010/main" val="453945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319</TotalTime>
  <Words>1180</Words>
  <Application>Microsoft Macintosh PowerPoint</Application>
  <PresentationFormat>Widescreen</PresentationFormat>
  <Paragraphs>86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Mangal</vt:lpstr>
      <vt:lpstr>Arial</vt:lpstr>
      <vt:lpstr>Celestial</vt:lpstr>
      <vt:lpstr>Interchangeable Lens Camera Basics </vt:lpstr>
      <vt:lpstr>Types of cameras  Available in the Department of Media and Communication</vt:lpstr>
      <vt:lpstr>Focal Length </vt:lpstr>
      <vt:lpstr>Crop factor</vt:lpstr>
      <vt:lpstr>Crop factor</vt:lpstr>
      <vt:lpstr>Crop factor</vt:lpstr>
      <vt:lpstr>Aperture / Iris </vt:lpstr>
      <vt:lpstr>Depth of Field</vt:lpstr>
      <vt:lpstr>Depth of field </vt:lpstr>
      <vt:lpstr>Exposure</vt:lpstr>
      <vt:lpstr>Aperture, Shutter, ISO    (Exposure Triangle)</vt:lpstr>
      <vt:lpstr>Accessories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Interchangeable Lens Camera Basics </dc:title>
  <dc:creator>Whitaker, Donald Stacy</dc:creator>
  <cp:lastModifiedBy>Whitaker, Donald Stacy</cp:lastModifiedBy>
  <cp:revision>27</cp:revision>
  <dcterms:created xsi:type="dcterms:W3CDTF">2017-09-25T18:05:08Z</dcterms:created>
  <dcterms:modified xsi:type="dcterms:W3CDTF">2017-09-26T18:20:35Z</dcterms:modified>
</cp:coreProperties>
</file>