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17"/>
  </p:notes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69066"/>
  </p:normalViewPr>
  <p:slideViewPr>
    <p:cSldViewPr snapToGrid="0" snapToObjects="1">
      <p:cViewPr varScale="1">
        <p:scale>
          <a:sx n="111" d="100"/>
          <a:sy n="111" d="100"/>
        </p:scale>
        <p:origin x="22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80D61-3B3F-6A46-839E-1D9E7331F547}" type="datetimeFigureOut">
              <a:rPr lang="en-US" smtClean="0"/>
              <a:t>9/15/17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1ABDE-0487-B645-9CD4-74CCBC8118FF}" type="slidenum">
              <a:rPr lang="en-US" smtClean="0"/>
              <a:t>‹#›</a:t>
            </a:fld>
            <a:endParaRPr lang="en-US"/>
          </a:p>
        </p:txBody>
      </p:sp>
    </p:spTree>
    <p:extLst>
      <p:ext uri="{BB962C8B-B14F-4D97-AF65-F5344CB8AC3E}">
        <p14:creationId xmlns:p14="http://schemas.microsoft.com/office/powerpoint/2010/main" val="194922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Adobe Premiere</a:t>
            </a:r>
            <a:r>
              <a:rPr lang="en-US" baseline="0" dirty="0" smtClean="0"/>
              <a:t> is the primary editing software we use in the Dept. of Media and Communication.  Other non linear editors include Avid Media Composer, Final Cut Pro, </a:t>
            </a:r>
            <a:r>
              <a:rPr lang="en-US" baseline="0" dirty="0" err="1" smtClean="0"/>
              <a:t>Pinacle</a:t>
            </a:r>
            <a:r>
              <a:rPr lang="en-US" baseline="0" dirty="0" smtClean="0"/>
              <a:t> Studio, Sony Vegas, iMovie</a:t>
            </a:r>
            <a:r>
              <a:rPr lang="en-US" baseline="0" dirty="0" smtClean="0"/>
              <a:t>, News Edit, </a:t>
            </a:r>
            <a:r>
              <a:rPr lang="en-US" baseline="0" dirty="0" err="1" smtClean="0"/>
              <a:t>Edius</a:t>
            </a:r>
            <a:r>
              <a:rPr lang="en-US" baseline="0" dirty="0" smtClean="0"/>
              <a:t>, and so on.</a:t>
            </a:r>
          </a:p>
          <a:p>
            <a:endParaRPr lang="en-US" baseline="0" dirty="0" smtClean="0"/>
          </a:p>
          <a:p>
            <a:r>
              <a:rPr lang="en-US" baseline="0" dirty="0" smtClean="0"/>
              <a:t>The purpose of any NLE is to perform non destructive editing on source material.  This is done by the use of EDL or an Edit Decision List.  Before the days of computer based Non linear editing it was necessary to splice tape or edit tape to tape.  </a:t>
            </a:r>
          </a:p>
          <a:p>
            <a:endParaRPr lang="en-US" baseline="0" dirty="0" smtClean="0"/>
          </a:p>
          <a:p>
            <a:r>
              <a:rPr lang="en-US" baseline="0" dirty="0" smtClean="0"/>
              <a:t>Today all we have to do is fire up a computer and edit away.  NLE editing has sped things up and improved the quality of productions in a major way.  The term non-linear editing was fist used in 1991 and this form of editing became more and more popular throughout the 1990s and main stream by the turn of the century.  </a:t>
            </a:r>
          </a:p>
          <a:p>
            <a:endParaRPr lang="en-US" baseline="0" dirty="0" smtClean="0"/>
          </a:p>
          <a:p>
            <a:r>
              <a:rPr lang="en-US" baseline="0" dirty="0" smtClean="0"/>
              <a:t>For the most part NLE editing has now completely replaced the older traditional forms of editing, in fact, very little video is actually recorded to tape or film these days, which of course, makes tape to tape or splicing film a moot point</a:t>
            </a:r>
            <a:r>
              <a:rPr lang="en-US" baseline="0" dirty="0" smtClean="0"/>
              <a:t>.  Estimates are that around 90+% of movies shot today are recorded digitally rather </a:t>
            </a:r>
            <a:r>
              <a:rPr lang="en-US" baseline="0" smtClean="0"/>
              <a:t>than on </a:t>
            </a:r>
            <a:r>
              <a:rPr lang="en-US" baseline="0" dirty="0" smtClean="0"/>
              <a:t>film.</a:t>
            </a:r>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1</a:t>
            </a:fld>
            <a:endParaRPr lang="en-US"/>
          </a:p>
        </p:txBody>
      </p:sp>
    </p:spTree>
    <p:extLst>
      <p:ext uri="{BB962C8B-B14F-4D97-AF65-F5344CB8AC3E}">
        <p14:creationId xmlns:p14="http://schemas.microsoft.com/office/powerpoint/2010/main" val="2231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0143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Timeline panel includes the following features:</a:t>
            </a:r>
          </a:p>
          <a:p>
            <a:pPr lvl="1"/>
            <a:r>
              <a:rPr lang="en-US" dirty="0" smtClean="0"/>
              <a:t>Time Ruler</a:t>
            </a:r>
          </a:p>
          <a:p>
            <a:pPr lvl="1"/>
            <a:r>
              <a:rPr lang="en-US" dirty="0" smtClean="0"/>
              <a:t>Current-time display</a:t>
            </a:r>
          </a:p>
          <a:p>
            <a:pPr lvl="1"/>
            <a:r>
              <a:rPr lang="en-US" dirty="0" smtClean="0"/>
              <a:t>Play head and Current-time Indicator (CTI)</a:t>
            </a:r>
          </a:p>
          <a:p>
            <a:pPr lvl="1"/>
            <a:r>
              <a:rPr lang="en-US" dirty="0" smtClean="0"/>
              <a:t>Work area bar</a:t>
            </a:r>
          </a:p>
          <a:p>
            <a:pPr lvl="1"/>
            <a:r>
              <a:rPr lang="en-US" dirty="0" smtClean="0"/>
              <a:t>Horizontal Zoom bar</a:t>
            </a:r>
          </a:p>
          <a:p>
            <a:pPr lvl="1"/>
            <a:endParaRPr lang="en-US" dirty="0" smtClean="0"/>
          </a:p>
          <a:p>
            <a:r>
              <a:rPr lang="en-US" dirty="0" smtClean="0"/>
              <a:t>The </a:t>
            </a:r>
            <a:r>
              <a:rPr lang="en-US" b="1" dirty="0" smtClean="0"/>
              <a:t>Time ruler </a:t>
            </a:r>
            <a:r>
              <a:rPr lang="en-US" dirty="0" smtClean="0"/>
              <a:t>measures the time in the sequence horizontally.</a:t>
            </a:r>
          </a:p>
          <a:p>
            <a:r>
              <a:rPr lang="en-US" dirty="0" smtClean="0"/>
              <a:t>Icons for markers and In and Out points are also displayed here.</a:t>
            </a:r>
          </a:p>
          <a:p>
            <a:endParaRPr lang="en-US" dirty="0" smtClean="0"/>
          </a:p>
          <a:p>
            <a:r>
              <a:rPr lang="en-US" dirty="0" smtClean="0"/>
              <a:t>The </a:t>
            </a:r>
            <a:r>
              <a:rPr lang="en-US" b="1" dirty="0" smtClean="0"/>
              <a:t>Current-time display </a:t>
            </a:r>
            <a:r>
              <a:rPr lang="en-US" dirty="0" smtClean="0"/>
              <a:t>shows the timecode for the current frame.</a:t>
            </a:r>
          </a:p>
          <a:p>
            <a:endParaRPr lang="en-US" dirty="0" smtClean="0"/>
          </a:p>
          <a:p>
            <a:r>
              <a:rPr lang="en-US" b="1" dirty="0" smtClean="0"/>
              <a:t>Timecodes</a:t>
            </a:r>
            <a:r>
              <a:rPr lang="en-US" dirty="0" smtClean="0"/>
              <a:t> mark specific frames with unique addresses and are recorded onto video during the recording process.</a:t>
            </a:r>
          </a:p>
          <a:p>
            <a:endParaRPr lang="en-US" dirty="0" smtClean="0"/>
          </a:p>
          <a:p>
            <a:r>
              <a:rPr lang="en-US" dirty="0" smtClean="0"/>
              <a:t>The </a:t>
            </a:r>
            <a:r>
              <a:rPr lang="en-US" b="1" dirty="0" smtClean="0"/>
              <a:t>Current-time Indicator (CTI)</a:t>
            </a:r>
            <a:r>
              <a:rPr lang="en-US" dirty="0" smtClean="0"/>
              <a:t> indicates the current frame displayed in the Program Monitor.</a:t>
            </a:r>
          </a:p>
          <a:p>
            <a:r>
              <a:rPr lang="en-US" dirty="0" smtClean="0"/>
              <a:t>The CTI is a light gold triangle in the Time ruler with a vertical red line extending through the video and audio tracks.</a:t>
            </a:r>
          </a:p>
          <a:p>
            <a:r>
              <a:rPr lang="en-US" dirty="0" smtClean="0"/>
              <a:t>The CTI can be moved by clicking and dragging on the gold triangle.</a:t>
            </a:r>
          </a:p>
          <a:p>
            <a:r>
              <a:rPr lang="en-US" dirty="0" smtClean="0"/>
              <a:t>This can also be used as a preview method, referred to as </a:t>
            </a:r>
            <a:r>
              <a:rPr lang="en-US" b="1" dirty="0" smtClean="0"/>
              <a:t>scrubbing</a:t>
            </a:r>
            <a:r>
              <a:rPr lang="en-US" dirty="0" smtClean="0"/>
              <a:t>.</a:t>
            </a:r>
          </a:p>
          <a:p>
            <a:endParaRPr lang="en-US" dirty="0" smtClean="0"/>
          </a:p>
          <a:p>
            <a:r>
              <a:rPr lang="en-US" dirty="0" smtClean="0"/>
              <a:t>The </a:t>
            </a:r>
            <a:r>
              <a:rPr lang="en-US" b="1" dirty="0" smtClean="0"/>
              <a:t>work area bar </a:t>
            </a:r>
            <a:r>
              <a:rPr lang="en-US" dirty="0" smtClean="0"/>
              <a:t>indicates the area of the sequence that you want to preview or export.</a:t>
            </a:r>
          </a:p>
          <a:p>
            <a:r>
              <a:rPr lang="en-US" dirty="0" smtClean="0"/>
              <a:t>The brackets on either end, located just below the Time ruler, are adjustable so you can export portions of a large project for preview.</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horizontal zoom bar </a:t>
            </a:r>
            <a:r>
              <a:rPr lang="en-US" dirty="0" smtClean="0"/>
              <a:t>is the area that corresponds with the visible portion of the Timeline panel and allows you to quickly move to different parts of the sequence.</a:t>
            </a:r>
          </a:p>
          <a:p>
            <a:r>
              <a:rPr lang="en-US" dirty="0" smtClean="0"/>
              <a:t>The ends of the horizontal zoom bar can be used to increase or decrease the number of visible frames in the viewing area.</a:t>
            </a:r>
          </a:p>
          <a:p>
            <a:r>
              <a:rPr lang="en-US" dirty="0" smtClean="0"/>
              <a:t>The horizontal zoom bar allows you to adjust the range of time being viewed in the Timeline panel.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68820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Selection Tool</a:t>
            </a:r>
          </a:p>
          <a:p>
            <a:r>
              <a:rPr lang="en-US" dirty="0" smtClean="0"/>
              <a:t>Keyboard Shortcut:</a:t>
            </a:r>
            <a:r>
              <a:rPr lang="en-US" b="1" dirty="0" smtClean="0"/>
              <a:t> V</a:t>
            </a:r>
            <a:endParaRPr lang="en-US" dirty="0" smtClean="0"/>
          </a:p>
          <a:p>
            <a:r>
              <a:rPr lang="en-US" dirty="0" smtClean="0"/>
              <a:t>The </a:t>
            </a:r>
            <a:r>
              <a:rPr lang="en-US" b="1" dirty="0" smtClean="0"/>
              <a:t>Selection tool</a:t>
            </a:r>
            <a:r>
              <a:rPr lang="en-US" dirty="0" smtClean="0"/>
              <a:t> allows you to perform</a:t>
            </a:r>
            <a:r>
              <a:rPr lang="en-US" b="1" dirty="0" smtClean="0"/>
              <a:t> basic selections and edits</a:t>
            </a:r>
            <a:r>
              <a:rPr lang="en-US" dirty="0" smtClean="0"/>
              <a:t>. You can select specific edit points and perform simple trims. Select multiple clips and move them around within the timeline, from track to track</a:t>
            </a:r>
          </a:p>
          <a:p>
            <a:endParaRPr lang="en-US" dirty="0" smtClean="0"/>
          </a:p>
          <a:p>
            <a:r>
              <a:rPr lang="en-US" sz="1200" b="1" dirty="0" smtClean="0"/>
              <a:t>TRACK SELECT FORWARD/BACKWARD</a:t>
            </a:r>
          </a:p>
          <a:p>
            <a:r>
              <a:rPr lang="en-US" sz="1200" dirty="0" smtClean="0"/>
              <a:t>Keyboard Shortcut: </a:t>
            </a:r>
            <a:r>
              <a:rPr lang="en-US" sz="1200" b="1" dirty="0" smtClean="0"/>
              <a:t>A (</a:t>
            </a:r>
            <a:r>
              <a:rPr lang="en-US" sz="1200" b="1" dirty="0" err="1" smtClean="0"/>
              <a:t>Shift+A</a:t>
            </a:r>
            <a:r>
              <a:rPr lang="en-US" sz="1200" b="1" dirty="0" smtClean="0"/>
              <a: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tool will let you quickly </a:t>
            </a:r>
            <a:r>
              <a:rPr lang="en-US" b="1" dirty="0" smtClean="0"/>
              <a:t>select all of the clips in a sequence, either forward or backwards</a:t>
            </a:r>
            <a:r>
              <a:rPr lang="en-US" dirty="0" smtClean="0"/>
              <a:t>. Naturally it won’t select clips in locked tracks. If you hold </a:t>
            </a:r>
            <a:r>
              <a:rPr lang="en-US" b="1" dirty="0" smtClean="0"/>
              <a:t>shift</a:t>
            </a:r>
            <a:r>
              <a:rPr lang="en-US" dirty="0" smtClean="0"/>
              <a:t>, the tool will select only one track instead of all tracks.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Ripple Edit</a:t>
            </a:r>
          </a:p>
          <a:p>
            <a:r>
              <a:rPr lang="en-US" dirty="0" smtClean="0"/>
              <a:t>Keyboard Shortcut: </a:t>
            </a:r>
            <a:r>
              <a:rPr lang="en-US" b="1" dirty="0" smtClean="0"/>
              <a:t>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Ripple Edit</a:t>
            </a:r>
            <a:r>
              <a:rPr lang="en-US" dirty="0" smtClean="0"/>
              <a:t> is a trim tool, used to</a:t>
            </a:r>
            <a:r>
              <a:rPr lang="en-US" b="1" dirty="0" smtClean="0"/>
              <a:t> trim a clip and ripple the rest of the clips in the timeline</a:t>
            </a:r>
            <a:r>
              <a:rPr lang="en-US" dirty="0" smtClean="0"/>
              <a:t>, effectively closing the gap between the two edit points. When using the </a:t>
            </a:r>
            <a:r>
              <a:rPr lang="en-US" b="1" dirty="0" smtClean="0"/>
              <a:t>Ripple Edit tool</a:t>
            </a:r>
            <a:r>
              <a:rPr lang="en-US" dirty="0" smtClean="0"/>
              <a:t>, make sure you select the correct edit points. You also need to be aware of which tracks are locked. You can quickly throw a lot of things out of sync if you incorrectly use the </a:t>
            </a:r>
            <a:r>
              <a:rPr lang="en-US" b="1" dirty="0" smtClean="0"/>
              <a:t>Ripple Edit tool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Rolling Edit</a:t>
            </a:r>
          </a:p>
          <a:p>
            <a:r>
              <a:rPr lang="en-US" dirty="0" smtClean="0"/>
              <a:t>Keyboard Shortcut:</a:t>
            </a:r>
            <a:r>
              <a:rPr lang="en-US" b="1" dirty="0" smtClean="0"/>
              <a:t> 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Rolling Edit</a:t>
            </a:r>
            <a:r>
              <a:rPr lang="en-US" dirty="0" smtClean="0"/>
              <a:t> is another trim tool used for fine-tuning and adjustments. You perform a </a:t>
            </a:r>
            <a:r>
              <a:rPr lang="en-US" b="1" dirty="0" smtClean="0"/>
              <a:t>Rolling Edit</a:t>
            </a:r>
            <a:r>
              <a:rPr lang="en-US" dirty="0" smtClean="0"/>
              <a:t> by moving an edit point either </a:t>
            </a:r>
            <a:r>
              <a:rPr lang="en-US" b="1" dirty="0" smtClean="0"/>
              <a:t>forward or backwards</a:t>
            </a:r>
            <a:r>
              <a:rPr lang="en-US" dirty="0" smtClean="0"/>
              <a:t> in the sequence. </a:t>
            </a:r>
            <a:r>
              <a:rPr lang="en-US" b="1" dirty="0" smtClean="0"/>
              <a:t>Rolling Edit</a:t>
            </a:r>
            <a:r>
              <a:rPr lang="en-US" dirty="0" smtClean="0"/>
              <a:t> moves the</a:t>
            </a:r>
            <a:r>
              <a:rPr lang="en-US" b="1" dirty="0" smtClean="0"/>
              <a:t> Out point</a:t>
            </a:r>
            <a:r>
              <a:rPr lang="en-US" dirty="0" smtClean="0"/>
              <a:t> of the first clip and the</a:t>
            </a:r>
            <a:r>
              <a:rPr lang="en-US" b="1" dirty="0" smtClean="0"/>
              <a:t> In point</a:t>
            </a:r>
            <a:r>
              <a:rPr lang="en-US" dirty="0" smtClean="0"/>
              <a:t> of the second.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Rate Stretch</a:t>
            </a:r>
          </a:p>
          <a:p>
            <a:r>
              <a:rPr lang="en-US" dirty="0" smtClean="0"/>
              <a:t>Keyboard Shortcut: </a:t>
            </a:r>
            <a:r>
              <a:rPr lang="en-US" b="1" dirty="0" smtClean="0"/>
              <a:t>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Rate Stretch tool</a:t>
            </a:r>
            <a:r>
              <a:rPr lang="en-US" dirty="0" smtClean="0"/>
              <a:t> either </a:t>
            </a:r>
            <a:r>
              <a:rPr lang="en-US" b="1" dirty="0" smtClean="0"/>
              <a:t>speeds up or slows down the clip</a:t>
            </a:r>
            <a:r>
              <a:rPr lang="en-US" dirty="0" smtClean="0"/>
              <a:t>. The In and Out points of the clip remain the same, but the duration and speed of the clip changes according to the amount you “stretch” through the trim. Expanding the Out point of the clip will slow down the rate of speed, while shortening the clip will speed up the duration.</a:t>
            </a:r>
          </a:p>
          <a:p>
            <a:endParaRPr lang="en-US" dirty="0" smtClean="0"/>
          </a:p>
          <a:p>
            <a:r>
              <a:rPr lang="en-US" b="1" dirty="0" smtClean="0"/>
              <a:t>Razor</a:t>
            </a:r>
          </a:p>
          <a:p>
            <a:r>
              <a:rPr lang="en-US" dirty="0" smtClean="0"/>
              <a:t>Keyboard Shortcut: </a:t>
            </a:r>
            <a:r>
              <a:rPr lang="en-US" b="1" dirty="0" smtClean="0"/>
              <a:t>C</a:t>
            </a:r>
            <a:endParaRPr lang="en-US" dirty="0" smtClean="0"/>
          </a:p>
          <a:p>
            <a:r>
              <a:rPr lang="en-US" dirty="0" smtClean="0"/>
              <a:t>Using the </a:t>
            </a:r>
            <a:r>
              <a:rPr lang="en-US" b="1" dirty="0" smtClean="0"/>
              <a:t>Razor </a:t>
            </a:r>
            <a:r>
              <a:rPr lang="en-US" dirty="0" smtClean="0"/>
              <a:t>adds a simple edit point by </a:t>
            </a:r>
            <a:r>
              <a:rPr lang="en-US" b="1" dirty="0" smtClean="0"/>
              <a:t>cutting the clip wherever you use the tool</a:t>
            </a:r>
            <a:r>
              <a:rPr lang="en-US" dirty="0" smtClean="0"/>
              <a:t>. Holding shift while using the </a:t>
            </a:r>
            <a:r>
              <a:rPr lang="en-US" b="1" dirty="0" smtClean="0"/>
              <a:t>Razor</a:t>
            </a:r>
            <a:r>
              <a:rPr lang="en-US" dirty="0" smtClean="0"/>
              <a:t> will cut clips across all tracks, as long as they are not locked.</a:t>
            </a:r>
          </a:p>
          <a:p>
            <a:endParaRPr lang="en-US" dirty="0" smtClean="0"/>
          </a:p>
          <a:p>
            <a:r>
              <a:rPr lang="en-US" b="1" dirty="0" smtClean="0"/>
              <a:t>Slip Tool</a:t>
            </a:r>
          </a:p>
          <a:p>
            <a:r>
              <a:rPr lang="en-US" dirty="0" smtClean="0"/>
              <a:t>Keyboard Shortcut: </a:t>
            </a:r>
            <a:r>
              <a:rPr lang="en-US" b="1" dirty="0" smtClean="0"/>
              <a:t>Y</a:t>
            </a:r>
            <a:endParaRPr lang="en-US" dirty="0" smtClean="0"/>
          </a:p>
          <a:p>
            <a:r>
              <a:rPr lang="en-US" dirty="0" smtClean="0"/>
              <a:t>The</a:t>
            </a:r>
            <a:r>
              <a:rPr lang="en-US" b="1" dirty="0" smtClean="0"/>
              <a:t> Slip tool</a:t>
            </a:r>
            <a:r>
              <a:rPr lang="en-US" dirty="0" smtClean="0"/>
              <a:t> slips the clip’s source In and Out point, but doesn’t move it on the timeline. While using the </a:t>
            </a:r>
            <a:r>
              <a:rPr lang="en-US" b="1" dirty="0" smtClean="0"/>
              <a:t>Slip tool</a:t>
            </a:r>
            <a:r>
              <a:rPr lang="en-US" dirty="0" smtClean="0"/>
              <a:t>, the program monitor shows you the frame before and after the clip, and gives you a live preview of the source In and Out points, with source timecode.</a:t>
            </a:r>
          </a:p>
          <a:p>
            <a:endParaRPr lang="en-US" dirty="0" smtClean="0"/>
          </a:p>
          <a:p>
            <a:r>
              <a:rPr lang="en-US" b="1" dirty="0" smtClean="0"/>
              <a:t>Slide Tool</a:t>
            </a:r>
          </a:p>
          <a:p>
            <a:r>
              <a:rPr lang="en-US" dirty="0" smtClean="0"/>
              <a:t>Keyboard Shortcut: </a:t>
            </a:r>
            <a:r>
              <a:rPr lang="en-US" b="1" dirty="0" smtClean="0"/>
              <a:t>U</a:t>
            </a:r>
            <a:endParaRPr lang="en-US" dirty="0" smtClean="0"/>
          </a:p>
          <a:p>
            <a:r>
              <a:rPr lang="en-US" dirty="0" smtClean="0"/>
              <a:t>Sliding a clip moves the clip on the timeline, but </a:t>
            </a:r>
            <a:r>
              <a:rPr lang="en-US" b="1" dirty="0" smtClean="0"/>
              <a:t>keeps the source In and Out points the same</a:t>
            </a:r>
            <a:r>
              <a:rPr lang="en-US" dirty="0" smtClean="0"/>
              <a:t>. The </a:t>
            </a:r>
            <a:r>
              <a:rPr lang="en-US" b="1" dirty="0" smtClean="0"/>
              <a:t>Slide tool</a:t>
            </a:r>
            <a:r>
              <a:rPr lang="en-US" dirty="0" smtClean="0"/>
              <a:t> closes all gaps as well. You can slide a clip backwards as far as the previous clip’s In point and as far forward as the following clip’s Out point.</a:t>
            </a:r>
          </a:p>
          <a:p>
            <a:endParaRPr lang="en-US" dirty="0" smtClean="0"/>
          </a:p>
          <a:p>
            <a:r>
              <a:rPr lang="en-US" b="1" dirty="0" smtClean="0"/>
              <a:t>Pen Tool</a:t>
            </a:r>
          </a:p>
          <a:p>
            <a:r>
              <a:rPr lang="en-US" dirty="0" smtClean="0"/>
              <a:t>Keyboard Shortcut: </a:t>
            </a:r>
            <a:r>
              <a:rPr lang="en-US" b="1" dirty="0" smtClean="0"/>
              <a:t>P</a:t>
            </a:r>
            <a:endParaRPr lang="en-US" dirty="0" smtClean="0"/>
          </a:p>
          <a:p>
            <a:r>
              <a:rPr lang="en-US" dirty="0" smtClean="0"/>
              <a:t>The</a:t>
            </a:r>
            <a:r>
              <a:rPr lang="en-US" b="1" dirty="0" smtClean="0"/>
              <a:t> Pen tool</a:t>
            </a:r>
            <a:r>
              <a:rPr lang="en-US" dirty="0" smtClean="0"/>
              <a:t> allows you to </a:t>
            </a:r>
            <a:r>
              <a:rPr lang="en-US" b="1" dirty="0" smtClean="0"/>
              <a:t>add </a:t>
            </a:r>
            <a:r>
              <a:rPr lang="en-US" b="1" dirty="0" err="1" smtClean="0"/>
              <a:t>keyframes</a:t>
            </a:r>
            <a:r>
              <a:rPr lang="en-US" dirty="0" smtClean="0"/>
              <a:t> to a clip. You can </a:t>
            </a:r>
            <a:r>
              <a:rPr lang="en-US" dirty="0" err="1" smtClean="0"/>
              <a:t>keyframe</a:t>
            </a:r>
            <a:r>
              <a:rPr lang="en-US" dirty="0" smtClean="0"/>
              <a:t> a wide number of attributes, including opacity, scale, position and even volume of an audio clip. Hold the </a:t>
            </a:r>
            <a:r>
              <a:rPr lang="en-US" b="1" dirty="0" smtClean="0"/>
              <a:t>alt key</a:t>
            </a:r>
            <a:r>
              <a:rPr lang="en-US" dirty="0" smtClean="0"/>
              <a:t> and you can add </a:t>
            </a:r>
            <a:r>
              <a:rPr lang="en-US" dirty="0" err="1" smtClean="0"/>
              <a:t>bezier</a:t>
            </a:r>
            <a:r>
              <a:rPr lang="en-US" dirty="0" smtClean="0"/>
              <a:t> curves to your </a:t>
            </a:r>
            <a:r>
              <a:rPr lang="en-US" dirty="0" err="1" smtClean="0"/>
              <a:t>keyframes</a:t>
            </a:r>
            <a:r>
              <a:rPr lang="en-US" dirty="0" smtClean="0"/>
              <a:t>.</a:t>
            </a:r>
          </a:p>
          <a:p>
            <a:endParaRPr lang="en-US" dirty="0" smtClean="0"/>
          </a:p>
          <a:p>
            <a:r>
              <a:rPr lang="en-US" b="1" dirty="0" smtClean="0"/>
              <a:t>Hand</a:t>
            </a:r>
          </a:p>
          <a:p>
            <a:r>
              <a:rPr lang="en-US" dirty="0" smtClean="0"/>
              <a:t>Keyboard Shortcut: </a:t>
            </a:r>
            <a:r>
              <a:rPr lang="en-US" b="1" dirty="0" smtClean="0"/>
              <a:t>H</a:t>
            </a:r>
            <a:endParaRPr lang="en-US" dirty="0" smtClean="0"/>
          </a:p>
          <a:p>
            <a:r>
              <a:rPr lang="en-US" dirty="0" smtClean="0"/>
              <a:t>Using the </a:t>
            </a:r>
            <a:r>
              <a:rPr lang="en-US" b="1" dirty="0" smtClean="0"/>
              <a:t>Hand tool</a:t>
            </a:r>
            <a:r>
              <a:rPr lang="en-US" dirty="0" smtClean="0"/>
              <a:t>, you can navigate forward and backward on the timeline.</a:t>
            </a:r>
          </a:p>
          <a:p>
            <a:endParaRPr lang="en-US" dirty="0" smtClean="0"/>
          </a:p>
          <a:p>
            <a:r>
              <a:rPr lang="en-US" b="1" dirty="0" smtClean="0"/>
              <a:t>Zoom</a:t>
            </a:r>
          </a:p>
          <a:p>
            <a:r>
              <a:rPr lang="en-US" dirty="0" smtClean="0"/>
              <a:t>Keyboard Shortcut: </a:t>
            </a:r>
            <a:r>
              <a:rPr lang="en-US" b="1" dirty="0" smtClean="0"/>
              <a:t>Z</a:t>
            </a:r>
            <a:endParaRPr lang="en-US" dirty="0" smtClean="0"/>
          </a:p>
          <a:p>
            <a:r>
              <a:rPr lang="en-US" dirty="0" smtClean="0"/>
              <a:t>The </a:t>
            </a:r>
            <a:r>
              <a:rPr lang="en-US" b="1" dirty="0" smtClean="0"/>
              <a:t>Zoom tool</a:t>
            </a:r>
            <a:r>
              <a:rPr lang="en-US" dirty="0" smtClean="0"/>
              <a:t> allows you to zoom in and out of different areas of the timeline.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14</a:t>
            </a:fld>
            <a:endParaRPr lang="en-US"/>
          </a:p>
        </p:txBody>
      </p:sp>
    </p:spTree>
    <p:extLst>
      <p:ext uri="{BB962C8B-B14F-4D97-AF65-F5344CB8AC3E}">
        <p14:creationId xmlns:p14="http://schemas.microsoft.com/office/powerpoint/2010/main" val="212149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15</a:t>
            </a:fld>
            <a:endParaRPr lang="en-US"/>
          </a:p>
        </p:txBody>
      </p:sp>
    </p:spTree>
    <p:extLst>
      <p:ext uri="{BB962C8B-B14F-4D97-AF65-F5344CB8AC3E}">
        <p14:creationId xmlns:p14="http://schemas.microsoft.com/office/powerpoint/2010/main" val="32137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Project dialog box opens up when you create a new project. It has two tabs:</a:t>
            </a:r>
          </a:p>
          <a:p>
            <a:pPr lvl="1"/>
            <a:r>
              <a:rPr lang="en-US" b="1" dirty="0" smtClean="0"/>
              <a:t>General tab </a:t>
            </a:r>
            <a:r>
              <a:rPr lang="en-US" dirty="0" smtClean="0"/>
              <a:t>is where you adjust settings regarding safe margins and video/audio formats. </a:t>
            </a:r>
          </a:p>
          <a:p>
            <a:pPr lvl="1"/>
            <a:r>
              <a:rPr lang="en-US" b="1" dirty="0" smtClean="0"/>
              <a:t>Scratch Disks tab </a:t>
            </a:r>
            <a:r>
              <a:rPr lang="en-US" dirty="0" smtClean="0"/>
              <a:t>provides settings for a variety of files associated with the video editing process including where they are stored.</a:t>
            </a:r>
          </a:p>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2</a:t>
            </a:fld>
            <a:endParaRPr lang="en-US"/>
          </a:p>
        </p:txBody>
      </p:sp>
    </p:spTree>
    <p:extLst>
      <p:ext uri="{BB962C8B-B14F-4D97-AF65-F5344CB8AC3E}">
        <p14:creationId xmlns:p14="http://schemas.microsoft.com/office/powerpoint/2010/main" val="21202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sequence</a:t>
            </a:r>
            <a:r>
              <a:rPr lang="en-US" dirty="0" smtClean="0"/>
              <a:t> is where the digital assets are placed and edited. At least one sequence is required in a Premiere Pro project, which is why you are prompted to create one when beginning a project.</a:t>
            </a:r>
          </a:p>
          <a:p>
            <a:r>
              <a:rPr lang="en-US" dirty="0" smtClean="0"/>
              <a:t>The New Project dialog box opens up when you create a new project.</a:t>
            </a:r>
          </a:p>
          <a:p>
            <a:endParaRPr lang="en-US" dirty="0" smtClean="0"/>
          </a:p>
          <a:p>
            <a:r>
              <a:rPr lang="en-US" dirty="0" smtClean="0"/>
              <a:t>The New Sequence dialog box has three tabs:</a:t>
            </a:r>
          </a:p>
          <a:p>
            <a:pPr lvl="1"/>
            <a:r>
              <a:rPr lang="en-US" dirty="0" smtClean="0"/>
              <a:t>Sequence Presets</a:t>
            </a:r>
          </a:p>
          <a:p>
            <a:pPr lvl="1"/>
            <a:r>
              <a:rPr lang="en-US" dirty="0" smtClean="0"/>
              <a:t>Settings</a:t>
            </a:r>
          </a:p>
          <a:p>
            <a:pPr lvl="1"/>
            <a:r>
              <a:rPr lang="en-US" dirty="0" smtClean="0"/>
              <a:t>Tracks</a:t>
            </a:r>
          </a:p>
          <a:p>
            <a:endParaRPr lang="en-US" dirty="0" smtClean="0"/>
          </a:p>
          <a:p>
            <a:r>
              <a:rPr lang="en-US" dirty="0" smtClean="0"/>
              <a:t>The Sequence presets tab has a number of categories of sequence settings for commonly used capture devices.</a:t>
            </a:r>
          </a:p>
          <a:p>
            <a:r>
              <a:rPr lang="en-US" dirty="0" smtClean="0"/>
              <a:t>It is recommended that you choose the preset that matches the settings for your device if it is available. </a:t>
            </a:r>
          </a:p>
          <a:p>
            <a:endParaRPr lang="en-US" dirty="0" smtClean="0"/>
          </a:p>
          <a:p>
            <a:r>
              <a:rPr lang="en-US" dirty="0" smtClean="0"/>
              <a:t>The Settings tab is available to customize settings if there is not a preset available for your device.</a:t>
            </a:r>
          </a:p>
          <a:p>
            <a:r>
              <a:rPr lang="en-US" dirty="0" smtClean="0"/>
              <a:t>It is recommended that you use the preset that is the closest match to your device and continue with any necessary customizations on the Settings tab.</a:t>
            </a:r>
          </a:p>
          <a:p>
            <a:endParaRPr lang="en-US" dirty="0" smtClean="0"/>
          </a:p>
          <a:p>
            <a:r>
              <a:rPr lang="en-US" dirty="0" smtClean="0"/>
              <a:t>The Tracks tab allows you to indicate how many video and audio tracks will be added when the sequence is created; by default, three video tracks and three stereo audio tracks are created.</a:t>
            </a:r>
          </a:p>
          <a:p>
            <a:r>
              <a:rPr lang="en-US" dirty="0" smtClean="0"/>
              <a:t>Tracks can be added or deleted later.</a:t>
            </a:r>
          </a:p>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3</a:t>
            </a:fld>
            <a:endParaRPr lang="en-US"/>
          </a:p>
        </p:txBody>
      </p:sp>
    </p:spTree>
    <p:extLst>
      <p:ext uri="{BB962C8B-B14F-4D97-AF65-F5344CB8AC3E}">
        <p14:creationId xmlns:p14="http://schemas.microsoft.com/office/powerpoint/2010/main" val="26344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application window</a:t>
            </a:r>
            <a:r>
              <a:rPr lang="en-US" dirty="0" smtClean="0"/>
              <a:t> is the main window comprised of various panels.</a:t>
            </a:r>
          </a:p>
          <a:p>
            <a:r>
              <a:rPr lang="en-US" dirty="0" smtClean="0"/>
              <a:t>The arrangement of panels in the application window is known as the </a:t>
            </a:r>
            <a:r>
              <a:rPr lang="en-US" b="1" dirty="0" smtClean="0"/>
              <a:t>workspace</a:t>
            </a:r>
            <a:r>
              <a:rPr lang="en-US" dirty="0" smtClean="0"/>
              <a:t>.</a:t>
            </a:r>
          </a:p>
          <a:p>
            <a:r>
              <a:rPr lang="en-US" dirty="0" smtClean="0"/>
              <a:t>The default workspace is called </a:t>
            </a:r>
            <a:r>
              <a:rPr lang="en-US" b="1" dirty="0" smtClean="0"/>
              <a:t>Editing</a:t>
            </a:r>
            <a:r>
              <a:rPr lang="en-US" dirty="0" smtClean="0"/>
              <a:t>.</a:t>
            </a:r>
          </a:p>
          <a:p>
            <a:endParaRPr lang="en-US" dirty="0" smtClean="0"/>
          </a:p>
          <a:p>
            <a:r>
              <a:rPr lang="en-US" dirty="0" smtClean="0"/>
              <a:t>The </a:t>
            </a:r>
            <a:r>
              <a:rPr lang="en-US" b="1" dirty="0" smtClean="0"/>
              <a:t>Project panel </a:t>
            </a:r>
            <a:r>
              <a:rPr lang="en-US" dirty="0" smtClean="0"/>
              <a:t>organizes all the assets for your project.</a:t>
            </a:r>
          </a:p>
          <a:p>
            <a:r>
              <a:rPr lang="en-US" b="1" dirty="0" smtClean="0"/>
              <a:t>Digital assets </a:t>
            </a:r>
            <a:r>
              <a:rPr lang="en-US" dirty="0" smtClean="0"/>
              <a:t>can include video clips, digital images, and audio clips.</a:t>
            </a:r>
          </a:p>
          <a:p>
            <a:r>
              <a:rPr lang="en-US" dirty="0" smtClean="0"/>
              <a:t>The </a:t>
            </a:r>
            <a:r>
              <a:rPr lang="en-US" b="1" dirty="0" smtClean="0"/>
              <a:t>Timeline panel </a:t>
            </a:r>
            <a:r>
              <a:rPr lang="en-US" dirty="0" smtClean="0"/>
              <a:t>is where you assemble assets and edit them.</a:t>
            </a:r>
          </a:p>
          <a:p>
            <a:endParaRPr lang="en-US" dirty="0" smtClean="0"/>
          </a:p>
          <a:p>
            <a:r>
              <a:rPr lang="en-US" dirty="0" smtClean="0"/>
              <a:t>The </a:t>
            </a:r>
            <a:r>
              <a:rPr lang="en-US" b="1" dirty="0" smtClean="0"/>
              <a:t>Source Monitor </a:t>
            </a:r>
            <a:r>
              <a:rPr lang="en-US" dirty="0" smtClean="0"/>
              <a:t>is used to preview assets from the Project panel or the Media Browser before you place them in a sequence.</a:t>
            </a:r>
          </a:p>
          <a:p>
            <a:r>
              <a:rPr lang="en-US" dirty="0" smtClean="0"/>
              <a:t>The </a:t>
            </a:r>
            <a:r>
              <a:rPr lang="en-US" b="1" dirty="0" smtClean="0"/>
              <a:t>Program Monitor </a:t>
            </a:r>
            <a:r>
              <a:rPr lang="en-US" dirty="0" smtClean="0"/>
              <a:t>displays the contents of the Timeline—your project in progress.</a:t>
            </a:r>
          </a:p>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4</a:t>
            </a:fld>
            <a:endParaRPr lang="en-US"/>
          </a:p>
        </p:txBody>
      </p:sp>
    </p:spTree>
    <p:extLst>
      <p:ext uri="{BB962C8B-B14F-4D97-AF65-F5344CB8AC3E}">
        <p14:creationId xmlns:p14="http://schemas.microsoft.com/office/powerpoint/2010/main" val="80343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Panels can be moved by clicking and dragging the </a:t>
            </a:r>
            <a:r>
              <a:rPr lang="en-US" b="1" dirty="0" smtClean="0"/>
              <a:t>panel tabs</a:t>
            </a:r>
            <a:r>
              <a:rPr lang="en-US" dirty="0" smtClean="0"/>
              <a:t>.</a:t>
            </a:r>
          </a:p>
          <a:p>
            <a:r>
              <a:rPr lang="en-US" dirty="0" smtClean="0"/>
              <a:t>As you drag a panel, an area becomes highlighted; this is called the </a:t>
            </a:r>
            <a:r>
              <a:rPr lang="en-US" b="1" dirty="0" smtClean="0"/>
              <a:t>drop zone</a:t>
            </a:r>
            <a:r>
              <a:rPr lang="en-US" dirty="0" smtClean="0"/>
              <a:t>.</a:t>
            </a:r>
          </a:p>
          <a:p>
            <a:r>
              <a:rPr lang="en-US" dirty="0" smtClean="0"/>
              <a:t>A </a:t>
            </a:r>
            <a:r>
              <a:rPr lang="en-US" b="1" dirty="0" smtClean="0"/>
              <a:t>custom workspace </a:t>
            </a:r>
            <a:r>
              <a:rPr lang="en-US" dirty="0" smtClean="0"/>
              <a:t>is one that has been created by the user and is saved with a unique name.</a:t>
            </a:r>
          </a:p>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5</a:t>
            </a:fld>
            <a:endParaRPr lang="en-US"/>
          </a:p>
        </p:txBody>
      </p:sp>
    </p:spTree>
    <p:extLst>
      <p:ext uri="{BB962C8B-B14F-4D97-AF65-F5344CB8AC3E}">
        <p14:creationId xmlns:p14="http://schemas.microsoft.com/office/powerpoint/2010/main" val="13919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6</a:t>
            </a:fld>
            <a:endParaRPr lang="en-US"/>
          </a:p>
        </p:txBody>
      </p:sp>
    </p:spTree>
    <p:extLst>
      <p:ext uri="{BB962C8B-B14F-4D97-AF65-F5344CB8AC3E}">
        <p14:creationId xmlns:p14="http://schemas.microsoft.com/office/powerpoint/2010/main" val="180103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1ABDE-0487-B645-9CD4-74CCBC8118FF}" type="slidenum">
              <a:rPr lang="en-US" smtClean="0"/>
              <a:t>7</a:t>
            </a:fld>
            <a:endParaRPr lang="en-US"/>
          </a:p>
        </p:txBody>
      </p:sp>
    </p:spTree>
    <p:extLst>
      <p:ext uri="{BB962C8B-B14F-4D97-AF65-F5344CB8AC3E}">
        <p14:creationId xmlns:p14="http://schemas.microsoft.com/office/powerpoint/2010/main" val="10704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3625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6754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206771-356D-2D46-880D-7BEBFFF4A070}"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A206771-356D-2D46-880D-7BEBFFF4A070}" type="datetimeFigureOut">
              <a:rPr lang="en-US" smtClean="0"/>
              <a:t>9/15/17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A206771-356D-2D46-880D-7BEBFFF4A070}" type="datetimeFigureOut">
              <a:rPr lang="en-US" smtClean="0"/>
              <a:t>9/15/17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06771-356D-2D46-880D-7BEBFFF4A070}"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06771-356D-2D46-880D-7BEBFFF4A070}"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06771-356D-2D46-880D-7BEBFFF4A070}"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06771-356D-2D46-880D-7BEBFFF4A070}"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206771-356D-2D46-880D-7BEBFFF4A070}" type="datetimeFigureOut">
              <a:rPr lang="en-US" smtClean="0"/>
              <a:t>9/15/17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206771-356D-2D46-880D-7BEBFFF4A070}" type="datetimeFigureOut">
              <a:rPr lang="en-US" smtClean="0"/>
              <a:t>9/15/17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A206771-356D-2D46-880D-7BEBFFF4A070}" type="datetimeFigureOut">
              <a:rPr lang="en-US" smtClean="0"/>
              <a:t>9/15/17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06771-356D-2D46-880D-7BEBFFF4A070}" type="datetimeFigureOut">
              <a:rPr lang="en-US" smtClean="0"/>
              <a:t>9/15/17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30DCD011-E2C8-614D-A07D-61084F6231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A206771-356D-2D46-880D-7BEBFFF4A070}" type="datetimeFigureOut">
              <a:rPr lang="en-US" smtClean="0"/>
              <a:t>9/15/17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0DCD011-E2C8-614D-A07D-61084F62310C}" type="slidenum">
              <a:rPr lang="en-US" smtClean="0"/>
              <a:t>‹#›</a:t>
            </a:fld>
            <a:endParaRPr lang="en-US"/>
          </a:p>
        </p:txBody>
      </p:sp>
    </p:spTree>
    <p:extLst>
      <p:ext uri="{BB962C8B-B14F-4D97-AF65-F5344CB8AC3E}">
        <p14:creationId xmlns:p14="http://schemas.microsoft.com/office/powerpoint/2010/main" val="12320378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Adobe Premiere</a:t>
            </a:r>
            <a:endParaRPr lang="en-US" dirty="0"/>
          </a:p>
        </p:txBody>
      </p:sp>
      <p:sp>
        <p:nvSpPr>
          <p:cNvPr id="3" name="Subtitle 2"/>
          <p:cNvSpPr>
            <a:spLocks noGrp="1"/>
          </p:cNvSpPr>
          <p:nvPr>
            <p:ph type="subTitle" idx="1"/>
          </p:nvPr>
        </p:nvSpPr>
        <p:spPr/>
        <p:txBody>
          <a:bodyPr/>
          <a:lstStyle/>
          <a:p>
            <a:r>
              <a:rPr lang="en-US" dirty="0" smtClean="0"/>
              <a:t>Stacy Whitaker</a:t>
            </a:r>
            <a:endParaRPr lang="en-US" dirty="0"/>
          </a:p>
        </p:txBody>
      </p:sp>
    </p:spTree>
    <p:extLst>
      <p:ext uri="{BB962C8B-B14F-4D97-AF65-F5344CB8AC3E}">
        <p14:creationId xmlns:p14="http://schemas.microsoft.com/office/powerpoint/2010/main" val="180388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hangingPunct="0">
              <a:defRPr/>
            </a:pPr>
            <a:r>
              <a:rPr lang="en-US" b="1" kern="0" dirty="0"/>
              <a:t>Working with the Timeline Panel and Sequences</a:t>
            </a:r>
          </a:p>
        </p:txBody>
      </p:sp>
      <p:sp>
        <p:nvSpPr>
          <p:cNvPr id="17409" name="Content Placeholder 5"/>
          <p:cNvSpPr>
            <a:spLocks noGrp="1"/>
          </p:cNvSpPr>
          <p:nvPr>
            <p:ph idx="4294967295"/>
          </p:nvPr>
        </p:nvSpPr>
        <p:spPr>
          <a:xfrm>
            <a:off x="603812" y="2618774"/>
            <a:ext cx="11213939" cy="3329427"/>
          </a:xfrm>
          <a:prstGeom prst="rect">
            <a:avLst/>
          </a:prstGeom>
        </p:spPr>
        <p:txBody>
          <a:bodyPr>
            <a:noAutofit/>
          </a:bodyPr>
          <a:lstStyle/>
          <a:p>
            <a:r>
              <a:rPr lang="en-US" sz="3200" dirty="0"/>
              <a:t>A </a:t>
            </a:r>
            <a:r>
              <a:rPr lang="en-US" sz="3200" b="1" dirty="0"/>
              <a:t>sequence</a:t>
            </a:r>
            <a:r>
              <a:rPr lang="en-US" sz="3200" dirty="0"/>
              <a:t> is located in the Timeline </a:t>
            </a:r>
            <a:r>
              <a:rPr lang="en-US" sz="3200" dirty="0" smtClean="0"/>
              <a:t>panel and </a:t>
            </a:r>
            <a:r>
              <a:rPr lang="en-US" sz="3200" dirty="0"/>
              <a:t>is where </a:t>
            </a:r>
            <a:r>
              <a:rPr lang="en-US" sz="3200" dirty="0" smtClean="0"/>
              <a:t>most editing </a:t>
            </a:r>
            <a:r>
              <a:rPr lang="en-US" sz="3200" dirty="0"/>
              <a:t>takes </a:t>
            </a:r>
            <a:r>
              <a:rPr lang="en-US" sz="3200" dirty="0" smtClean="0"/>
              <a:t>place.</a:t>
            </a:r>
          </a:p>
          <a:p>
            <a:endParaRPr lang="en-US" sz="3200" dirty="0" smtClean="0"/>
          </a:p>
          <a:p>
            <a:r>
              <a:rPr lang="en-US" sz="3200" dirty="0" smtClean="0"/>
              <a:t>Adobe </a:t>
            </a:r>
            <a:r>
              <a:rPr lang="en-US" sz="3200" dirty="0"/>
              <a:t>Premiere </a:t>
            </a:r>
            <a:r>
              <a:rPr lang="en-US" sz="3200" dirty="0" smtClean="0"/>
              <a:t>Pro can </a:t>
            </a:r>
            <a:r>
              <a:rPr lang="en-US" sz="3200" dirty="0"/>
              <a:t>have multiple sequences and you </a:t>
            </a:r>
            <a:r>
              <a:rPr lang="en-US" sz="3200" dirty="0" smtClean="0"/>
              <a:t>can place </a:t>
            </a:r>
            <a:r>
              <a:rPr lang="en-US" sz="3200" dirty="0"/>
              <a:t>sequences inside other </a:t>
            </a:r>
            <a:r>
              <a:rPr lang="en-US" sz="3200" dirty="0" smtClean="0"/>
              <a:t>sequences to </a:t>
            </a:r>
            <a:r>
              <a:rPr lang="en-US" sz="3200" dirty="0"/>
              <a:t>break your project up into </a:t>
            </a:r>
            <a:r>
              <a:rPr lang="en-US" sz="3200" dirty="0" smtClean="0"/>
              <a:t>manageable pieces.</a:t>
            </a:r>
          </a:p>
        </p:txBody>
      </p:sp>
    </p:spTree>
    <p:extLst>
      <p:ext uri="{BB962C8B-B14F-4D97-AF65-F5344CB8AC3E}">
        <p14:creationId xmlns:p14="http://schemas.microsoft.com/office/powerpoint/2010/main" val="131802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hangingPunct="0">
              <a:defRPr/>
            </a:pPr>
            <a:r>
              <a:rPr lang="en-US" b="1" kern="0" dirty="0"/>
              <a:t>Working with the Timeline Panel and </a:t>
            </a:r>
            <a:r>
              <a:rPr lang="en-US" b="1" kern="0" dirty="0" smtClean="0"/>
              <a:t>Sequences</a:t>
            </a:r>
            <a:endParaRPr lang="en-US" b="1" kern="0" dirty="0"/>
          </a:p>
        </p:txBody>
      </p:sp>
      <p:sp>
        <p:nvSpPr>
          <p:cNvPr id="17409" name="Content Placeholder 5"/>
          <p:cNvSpPr>
            <a:spLocks noGrp="1"/>
          </p:cNvSpPr>
          <p:nvPr>
            <p:ph idx="4294967295"/>
          </p:nvPr>
        </p:nvSpPr>
        <p:spPr>
          <a:xfrm>
            <a:off x="821177" y="2685326"/>
            <a:ext cx="11428071" cy="3796496"/>
          </a:xfrm>
          <a:prstGeom prst="rect">
            <a:avLst/>
          </a:prstGeom>
        </p:spPr>
        <p:txBody>
          <a:bodyPr>
            <a:normAutofit/>
          </a:bodyPr>
          <a:lstStyle/>
          <a:p>
            <a:r>
              <a:rPr lang="en-US" sz="3200" dirty="0"/>
              <a:t>Sequences are comprised of video </a:t>
            </a:r>
            <a:r>
              <a:rPr lang="en-US" sz="3200" dirty="0" smtClean="0"/>
              <a:t>and audio tracks.</a:t>
            </a:r>
          </a:p>
          <a:p>
            <a:endParaRPr lang="en-US" sz="3200" dirty="0" smtClean="0"/>
          </a:p>
          <a:p>
            <a:r>
              <a:rPr lang="en-US" sz="3200" dirty="0" smtClean="0"/>
              <a:t>Tracks </a:t>
            </a:r>
            <a:r>
              <a:rPr lang="en-US" sz="3200" dirty="0"/>
              <a:t>are where the clips </a:t>
            </a:r>
            <a:r>
              <a:rPr lang="en-US" sz="3200" dirty="0" smtClean="0"/>
              <a:t>are assembled</a:t>
            </a:r>
            <a:r>
              <a:rPr lang="en-US" sz="3200" dirty="0"/>
              <a:t>, edited, and enhanced with </a:t>
            </a:r>
            <a:r>
              <a:rPr lang="en-US" sz="3200" dirty="0" smtClean="0"/>
              <a:t>effects and transitions.</a:t>
            </a:r>
          </a:p>
        </p:txBody>
      </p:sp>
    </p:spTree>
    <p:extLst>
      <p:ext uri="{BB962C8B-B14F-4D97-AF65-F5344CB8AC3E}">
        <p14:creationId xmlns:p14="http://schemas.microsoft.com/office/powerpoint/2010/main" val="438506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kern="0" dirty="0"/>
              <a:t>Working with the Timeline Panel and </a:t>
            </a:r>
            <a:r>
              <a:rPr lang="en-US" b="1" kern="0" dirty="0" smtClean="0"/>
              <a:t>Sequences</a:t>
            </a:r>
            <a:endParaRPr lang="en-US" b="1" dirty="0"/>
          </a:p>
        </p:txBody>
      </p:sp>
      <p:sp>
        <p:nvSpPr>
          <p:cNvPr id="17409" name="Content Placeholder 5"/>
          <p:cNvSpPr>
            <a:spLocks noGrp="1"/>
          </p:cNvSpPr>
          <p:nvPr>
            <p:ph idx="4294967295"/>
          </p:nvPr>
        </p:nvSpPr>
        <p:spPr>
          <a:xfrm>
            <a:off x="430191" y="2428826"/>
            <a:ext cx="11051893" cy="4429174"/>
          </a:xfrm>
          <a:prstGeom prst="rect">
            <a:avLst/>
          </a:prstGeom>
        </p:spPr>
        <p:txBody>
          <a:bodyPr>
            <a:normAutofit/>
          </a:bodyPr>
          <a:lstStyle/>
          <a:p>
            <a:r>
              <a:rPr lang="en-US" sz="3200" dirty="0" smtClean="0"/>
              <a:t>A </a:t>
            </a:r>
            <a:r>
              <a:rPr lang="en-US" sz="3200" dirty="0"/>
              <a:t>sequence can consist </a:t>
            </a:r>
            <a:r>
              <a:rPr lang="en-US" sz="3200" dirty="0" smtClean="0"/>
              <a:t>of multiple </a:t>
            </a:r>
            <a:r>
              <a:rPr lang="en-US" sz="3200" dirty="0"/>
              <a:t>audio and video tracks, but </a:t>
            </a:r>
            <a:r>
              <a:rPr lang="en-US" sz="3200" dirty="0" smtClean="0"/>
              <a:t>must contain </a:t>
            </a:r>
            <a:r>
              <a:rPr lang="en-US" sz="3200" dirty="0"/>
              <a:t>at least one of </a:t>
            </a:r>
            <a:r>
              <a:rPr lang="en-US" sz="3200" dirty="0" smtClean="0"/>
              <a:t>each.</a:t>
            </a:r>
          </a:p>
          <a:p>
            <a:endParaRPr lang="en-US" sz="3200" dirty="0" smtClean="0"/>
          </a:p>
          <a:p>
            <a:r>
              <a:rPr lang="en-US" sz="3200" dirty="0" smtClean="0"/>
              <a:t>Multiple tracks are </a:t>
            </a:r>
            <a:r>
              <a:rPr lang="en-US" sz="3200" dirty="0"/>
              <a:t>used to blend clips together.</a:t>
            </a:r>
            <a:endParaRPr lang="en-US" sz="3200" dirty="0" smtClean="0"/>
          </a:p>
        </p:txBody>
      </p:sp>
    </p:spTree>
    <p:extLst>
      <p:ext uri="{BB962C8B-B14F-4D97-AF65-F5344CB8AC3E}">
        <p14:creationId xmlns:p14="http://schemas.microsoft.com/office/powerpoint/2010/main" val="1592526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issy\Desktop\editing\2012\Video Collection\Images\Chapter 1\VCR Figure 1-20.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79530" y="2903290"/>
            <a:ext cx="7480818" cy="32663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01604" y="1741408"/>
            <a:ext cx="1384359" cy="584775"/>
          </a:xfrm>
          <a:prstGeom prst="rect">
            <a:avLst/>
          </a:prstGeom>
        </p:spPr>
        <p:txBody>
          <a:bodyPr wrap="square">
            <a:spAutoFit/>
          </a:bodyPr>
          <a:lstStyle/>
          <a:p>
            <a:r>
              <a:rPr lang="en-US" sz="1600" dirty="0"/>
              <a:t>Current-time display</a:t>
            </a:r>
          </a:p>
        </p:txBody>
      </p:sp>
      <p:sp>
        <p:nvSpPr>
          <p:cNvPr id="7" name="Rectangle 6"/>
          <p:cNvSpPr/>
          <p:nvPr/>
        </p:nvSpPr>
        <p:spPr>
          <a:xfrm>
            <a:off x="6248640" y="2326551"/>
            <a:ext cx="1407758" cy="338554"/>
          </a:xfrm>
          <a:prstGeom prst="rect">
            <a:avLst/>
          </a:prstGeom>
        </p:spPr>
        <p:txBody>
          <a:bodyPr wrap="none">
            <a:spAutoFit/>
          </a:bodyPr>
          <a:lstStyle/>
          <a:p>
            <a:r>
              <a:rPr lang="en-US" sz="1600" dirty="0"/>
              <a:t>Timeline panel</a:t>
            </a:r>
          </a:p>
        </p:txBody>
      </p:sp>
      <p:sp>
        <p:nvSpPr>
          <p:cNvPr id="8" name="Rectangle 7"/>
          <p:cNvSpPr/>
          <p:nvPr/>
        </p:nvSpPr>
        <p:spPr>
          <a:xfrm>
            <a:off x="1033886" y="2922086"/>
            <a:ext cx="1376915" cy="830997"/>
          </a:xfrm>
          <a:prstGeom prst="rect">
            <a:avLst/>
          </a:prstGeom>
        </p:spPr>
        <p:txBody>
          <a:bodyPr wrap="square">
            <a:spAutoFit/>
          </a:bodyPr>
          <a:lstStyle/>
          <a:p>
            <a:r>
              <a:rPr lang="en-US" sz="1600" dirty="0"/>
              <a:t>Playhead and Current-time Indicator</a:t>
            </a:r>
          </a:p>
        </p:txBody>
      </p:sp>
      <p:cxnSp>
        <p:nvCxnSpPr>
          <p:cNvPr id="27" name="Straight Connector 26"/>
          <p:cNvCxnSpPr/>
          <p:nvPr/>
        </p:nvCxnSpPr>
        <p:spPr>
          <a:xfrm>
            <a:off x="2818986" y="2214694"/>
            <a:ext cx="708250" cy="8974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25179" y="4534351"/>
            <a:ext cx="875457" cy="584775"/>
          </a:xfrm>
          <a:prstGeom prst="rect">
            <a:avLst/>
          </a:prstGeom>
        </p:spPr>
        <p:txBody>
          <a:bodyPr wrap="square">
            <a:spAutoFit/>
          </a:bodyPr>
          <a:lstStyle/>
          <a:p>
            <a:r>
              <a:rPr lang="en-US" sz="1600" dirty="0"/>
              <a:t>Video tracks</a:t>
            </a:r>
          </a:p>
        </p:txBody>
      </p:sp>
      <p:sp>
        <p:nvSpPr>
          <p:cNvPr id="15" name="Rectangle 14"/>
          <p:cNvSpPr/>
          <p:nvPr/>
        </p:nvSpPr>
        <p:spPr>
          <a:xfrm>
            <a:off x="2192203" y="5092576"/>
            <a:ext cx="1060833" cy="584775"/>
          </a:xfrm>
          <a:prstGeom prst="rect">
            <a:avLst/>
          </a:prstGeom>
        </p:spPr>
        <p:txBody>
          <a:bodyPr wrap="square">
            <a:spAutoFit/>
          </a:bodyPr>
          <a:lstStyle/>
          <a:p>
            <a:r>
              <a:rPr lang="en-US" sz="1600" dirty="0"/>
              <a:t>Audio tracks</a:t>
            </a:r>
          </a:p>
        </p:txBody>
      </p:sp>
      <p:sp>
        <p:nvSpPr>
          <p:cNvPr id="16" name="Rectangle 15"/>
          <p:cNvSpPr/>
          <p:nvPr/>
        </p:nvSpPr>
        <p:spPr>
          <a:xfrm>
            <a:off x="3451368" y="6414288"/>
            <a:ext cx="2110944" cy="338554"/>
          </a:xfrm>
          <a:prstGeom prst="rect">
            <a:avLst/>
          </a:prstGeom>
        </p:spPr>
        <p:txBody>
          <a:bodyPr wrap="square">
            <a:spAutoFit/>
          </a:bodyPr>
          <a:lstStyle/>
          <a:p>
            <a:r>
              <a:rPr lang="en-US" sz="1600" dirty="0"/>
              <a:t>Horizontal Zoom bar</a:t>
            </a:r>
          </a:p>
        </p:txBody>
      </p:sp>
      <p:cxnSp>
        <p:nvCxnSpPr>
          <p:cNvPr id="17" name="Straight Connector 16"/>
          <p:cNvCxnSpPr/>
          <p:nvPr/>
        </p:nvCxnSpPr>
        <p:spPr>
          <a:xfrm flipV="1">
            <a:off x="2212371" y="3356007"/>
            <a:ext cx="2634085" cy="844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55262" y="4136282"/>
            <a:ext cx="745364" cy="55122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798819" y="4902938"/>
            <a:ext cx="784567" cy="37196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09712" y="6069990"/>
            <a:ext cx="697128" cy="44398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85102" y="4579033"/>
            <a:ext cx="776078" cy="15005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98818" y="5274902"/>
            <a:ext cx="769642" cy="17384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1028308" y="3328426"/>
            <a:ext cx="990600" cy="584775"/>
          </a:xfrm>
          <a:prstGeom prst="rect">
            <a:avLst/>
          </a:prstGeom>
        </p:spPr>
        <p:txBody>
          <a:bodyPr wrap="square">
            <a:spAutoFit/>
          </a:bodyPr>
          <a:lstStyle/>
          <a:p>
            <a:r>
              <a:rPr lang="en-US" sz="1600" dirty="0"/>
              <a:t>Timeline ruler</a:t>
            </a:r>
          </a:p>
        </p:txBody>
      </p:sp>
      <p:cxnSp>
        <p:nvCxnSpPr>
          <p:cNvPr id="33" name="Straight Connector 32"/>
          <p:cNvCxnSpPr/>
          <p:nvPr/>
        </p:nvCxnSpPr>
        <p:spPr>
          <a:xfrm>
            <a:off x="10557286" y="3317181"/>
            <a:ext cx="533400" cy="19949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095082" y="4129888"/>
            <a:ext cx="990600" cy="584775"/>
          </a:xfrm>
          <a:prstGeom prst="rect">
            <a:avLst/>
          </a:prstGeom>
        </p:spPr>
        <p:txBody>
          <a:bodyPr wrap="square">
            <a:spAutoFit/>
          </a:bodyPr>
          <a:lstStyle/>
          <a:p>
            <a:r>
              <a:rPr lang="en-US" sz="1600" dirty="0"/>
              <a:t>Work area bar</a:t>
            </a:r>
          </a:p>
        </p:txBody>
      </p:sp>
      <p:cxnSp>
        <p:nvCxnSpPr>
          <p:cNvPr id="36" name="Straight Connector 35"/>
          <p:cNvCxnSpPr/>
          <p:nvPr/>
        </p:nvCxnSpPr>
        <p:spPr>
          <a:xfrm>
            <a:off x="7477246" y="3516675"/>
            <a:ext cx="3551062" cy="73845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b="1" kern="0" dirty="0"/>
              <a:t>Working with the Timeline Panel and </a:t>
            </a:r>
            <a:r>
              <a:rPr lang="en-US" b="1" kern="0" dirty="0" smtClean="0"/>
              <a:t>Sequences</a:t>
            </a:r>
            <a:endParaRPr lang="en-US" b="1" dirty="0"/>
          </a:p>
        </p:txBody>
      </p:sp>
    </p:spTree>
    <p:extLst>
      <p:ext uri="{BB962C8B-B14F-4D97-AF65-F5344CB8AC3E}">
        <p14:creationId xmlns:p14="http://schemas.microsoft.com/office/powerpoint/2010/main" val="178151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Editing tools and Keyboard Shortcuts</a:t>
            </a:r>
            <a:endParaRPr lang="en-US" b="1" dirty="0"/>
          </a:p>
        </p:txBody>
      </p:sp>
      <p:pic>
        <p:nvPicPr>
          <p:cNvPr id="5" name="Picture 4"/>
          <p:cNvPicPr>
            <a:picLocks noChangeAspect="1"/>
          </p:cNvPicPr>
          <p:nvPr/>
        </p:nvPicPr>
        <p:blipFill>
          <a:blip r:embed="rId3"/>
          <a:stretch>
            <a:fillRect/>
          </a:stretch>
        </p:blipFill>
        <p:spPr>
          <a:xfrm>
            <a:off x="7975144" y="1781538"/>
            <a:ext cx="693203" cy="4908629"/>
          </a:xfrm>
          <a:prstGeom prst="rect">
            <a:avLst/>
          </a:prstGeom>
        </p:spPr>
      </p:pic>
      <p:cxnSp>
        <p:nvCxnSpPr>
          <p:cNvPr id="7" name="Straight Connector 6"/>
          <p:cNvCxnSpPr/>
          <p:nvPr/>
        </p:nvCxnSpPr>
        <p:spPr>
          <a:xfrm flipV="1">
            <a:off x="2731625" y="2002420"/>
            <a:ext cx="5440102" cy="433156"/>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6372" y="3465547"/>
            <a:ext cx="3592323" cy="584775"/>
          </a:xfrm>
          <a:prstGeom prst="rect">
            <a:avLst/>
          </a:prstGeom>
        </p:spPr>
        <p:txBody>
          <a:bodyPr wrap="square">
            <a:spAutoFit/>
          </a:bodyPr>
          <a:lstStyle/>
          <a:p>
            <a:r>
              <a:rPr lang="en-US" sz="1600" b="1" dirty="0" smtClean="0"/>
              <a:t>TRACK SELECT FORWARD/BACKWARD</a:t>
            </a:r>
          </a:p>
          <a:p>
            <a:r>
              <a:rPr lang="en-US" sz="1600" dirty="0" smtClean="0"/>
              <a:t>Keyboard Shortcut: </a:t>
            </a:r>
            <a:r>
              <a:rPr lang="en-US" sz="1600" b="1" dirty="0" smtClean="0"/>
              <a:t>A (</a:t>
            </a:r>
            <a:r>
              <a:rPr lang="en-US" sz="1600" b="1" dirty="0" err="1" smtClean="0"/>
              <a:t>Shift+A</a:t>
            </a:r>
            <a:r>
              <a:rPr lang="en-US" sz="1600" b="1" dirty="0" smtClean="0"/>
              <a:t>)</a:t>
            </a:r>
            <a:endParaRPr lang="en-US" sz="1600" dirty="0" smtClean="0"/>
          </a:p>
        </p:txBody>
      </p:sp>
      <p:cxnSp>
        <p:nvCxnSpPr>
          <p:cNvPr id="12" name="Straight Connector 11"/>
          <p:cNvCxnSpPr/>
          <p:nvPr/>
        </p:nvCxnSpPr>
        <p:spPr>
          <a:xfrm flipV="1">
            <a:off x="3425875" y="2435576"/>
            <a:ext cx="4653442" cy="1406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25875" y="2796068"/>
            <a:ext cx="4649132" cy="104567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74275" y="4573547"/>
            <a:ext cx="2156518" cy="646331"/>
          </a:xfrm>
          <a:prstGeom prst="rect">
            <a:avLst/>
          </a:prstGeom>
        </p:spPr>
        <p:txBody>
          <a:bodyPr wrap="square">
            <a:spAutoFit/>
          </a:bodyPr>
          <a:lstStyle/>
          <a:p>
            <a:r>
              <a:rPr lang="en-US" b="1" dirty="0" smtClean="0"/>
              <a:t>Ripple Edit</a:t>
            </a:r>
          </a:p>
          <a:p>
            <a:r>
              <a:rPr lang="en-US" dirty="0" smtClean="0"/>
              <a:t>Keyboard Shortcut: </a:t>
            </a:r>
            <a:r>
              <a:rPr lang="en-US" b="1" dirty="0" smtClean="0"/>
              <a:t>B</a:t>
            </a:r>
            <a:endParaRPr lang="en-US" dirty="0"/>
          </a:p>
        </p:txBody>
      </p:sp>
      <p:cxnSp>
        <p:nvCxnSpPr>
          <p:cNvPr id="20" name="Straight Connector 19"/>
          <p:cNvCxnSpPr/>
          <p:nvPr/>
        </p:nvCxnSpPr>
        <p:spPr>
          <a:xfrm flipV="1">
            <a:off x="3130930" y="3215432"/>
            <a:ext cx="4948387" cy="165688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74275" y="5779587"/>
            <a:ext cx="2496273" cy="646331"/>
          </a:xfrm>
          <a:prstGeom prst="rect">
            <a:avLst/>
          </a:prstGeom>
        </p:spPr>
        <p:txBody>
          <a:bodyPr wrap="square">
            <a:spAutoFit/>
          </a:bodyPr>
          <a:lstStyle/>
          <a:p>
            <a:r>
              <a:rPr lang="en-US" b="1" dirty="0" smtClean="0"/>
              <a:t>Rolling Edit</a:t>
            </a:r>
          </a:p>
          <a:p>
            <a:r>
              <a:rPr lang="en-US" dirty="0" smtClean="0"/>
              <a:t>Keyboard Shortcut:</a:t>
            </a:r>
            <a:r>
              <a:rPr lang="en-US" b="1" dirty="0" smtClean="0"/>
              <a:t> N</a:t>
            </a:r>
            <a:endParaRPr lang="en-US" dirty="0"/>
          </a:p>
        </p:txBody>
      </p:sp>
      <p:sp>
        <p:nvSpPr>
          <p:cNvPr id="23" name="Rectangle 22"/>
          <p:cNvSpPr/>
          <p:nvPr/>
        </p:nvSpPr>
        <p:spPr>
          <a:xfrm>
            <a:off x="1074275" y="2297151"/>
            <a:ext cx="2156518" cy="646331"/>
          </a:xfrm>
          <a:prstGeom prst="rect">
            <a:avLst/>
          </a:prstGeom>
        </p:spPr>
        <p:txBody>
          <a:bodyPr wrap="square">
            <a:spAutoFit/>
          </a:bodyPr>
          <a:lstStyle/>
          <a:p>
            <a:r>
              <a:rPr lang="en-US" b="1" dirty="0" smtClean="0"/>
              <a:t>Selection Tool</a:t>
            </a:r>
          </a:p>
          <a:p>
            <a:r>
              <a:rPr lang="en-US" dirty="0" smtClean="0"/>
              <a:t>Keyboard Shortcut:</a:t>
            </a:r>
            <a:r>
              <a:rPr lang="en-US" b="1" dirty="0" smtClean="0"/>
              <a:t> V</a:t>
            </a:r>
            <a:endParaRPr lang="en-US" dirty="0"/>
          </a:p>
        </p:txBody>
      </p:sp>
      <p:cxnSp>
        <p:nvCxnSpPr>
          <p:cNvPr id="25" name="Straight Connector 24"/>
          <p:cNvCxnSpPr/>
          <p:nvPr/>
        </p:nvCxnSpPr>
        <p:spPr>
          <a:xfrm flipV="1">
            <a:off x="2541900" y="3598597"/>
            <a:ext cx="5533107" cy="2422091"/>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76387" y="5900302"/>
            <a:ext cx="2230056" cy="646331"/>
          </a:xfrm>
          <a:prstGeom prst="rect">
            <a:avLst/>
          </a:prstGeom>
        </p:spPr>
        <p:txBody>
          <a:bodyPr wrap="square">
            <a:spAutoFit/>
          </a:bodyPr>
          <a:lstStyle/>
          <a:p>
            <a:r>
              <a:rPr lang="en-US" b="1" dirty="0" smtClean="0"/>
              <a:t>Rate Stretch</a:t>
            </a:r>
          </a:p>
          <a:p>
            <a:r>
              <a:rPr lang="en-US" dirty="0" smtClean="0"/>
              <a:t>Keyboard Shortcut: </a:t>
            </a:r>
            <a:r>
              <a:rPr lang="en-US" b="1" dirty="0" smtClean="0"/>
              <a:t>R</a:t>
            </a:r>
            <a:endParaRPr lang="en-US" dirty="0"/>
          </a:p>
        </p:txBody>
      </p:sp>
      <p:cxnSp>
        <p:nvCxnSpPr>
          <p:cNvPr id="29" name="Straight Connector 28"/>
          <p:cNvCxnSpPr/>
          <p:nvPr/>
        </p:nvCxnSpPr>
        <p:spPr>
          <a:xfrm flipV="1">
            <a:off x="5365265" y="4020971"/>
            <a:ext cx="2709742" cy="21022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436162" y="1973985"/>
            <a:ext cx="2172182" cy="646331"/>
          </a:xfrm>
          <a:prstGeom prst="rect">
            <a:avLst/>
          </a:prstGeom>
        </p:spPr>
        <p:txBody>
          <a:bodyPr wrap="square">
            <a:spAutoFit/>
          </a:bodyPr>
          <a:lstStyle/>
          <a:p>
            <a:r>
              <a:rPr lang="en-US" b="1" dirty="0" smtClean="0"/>
              <a:t>Razor</a:t>
            </a:r>
          </a:p>
          <a:p>
            <a:r>
              <a:rPr lang="en-US" dirty="0" smtClean="0"/>
              <a:t>Keyboard Shortcut: </a:t>
            </a:r>
            <a:r>
              <a:rPr lang="en-US" b="1" dirty="0" smtClean="0"/>
              <a:t>C</a:t>
            </a:r>
            <a:endParaRPr lang="en-US" dirty="0"/>
          </a:p>
        </p:txBody>
      </p:sp>
      <p:cxnSp>
        <p:nvCxnSpPr>
          <p:cNvPr id="33" name="Straight Connector 32"/>
          <p:cNvCxnSpPr/>
          <p:nvPr/>
        </p:nvCxnSpPr>
        <p:spPr>
          <a:xfrm flipV="1">
            <a:off x="8522844" y="2435576"/>
            <a:ext cx="913318" cy="1897951"/>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71335" y="2796068"/>
            <a:ext cx="2195332" cy="646331"/>
          </a:xfrm>
          <a:prstGeom prst="rect">
            <a:avLst/>
          </a:prstGeom>
        </p:spPr>
        <p:txBody>
          <a:bodyPr wrap="square">
            <a:spAutoFit/>
          </a:bodyPr>
          <a:lstStyle/>
          <a:p>
            <a:r>
              <a:rPr lang="en-US" b="1" dirty="0" smtClean="0"/>
              <a:t>Slip Tool</a:t>
            </a:r>
          </a:p>
          <a:p>
            <a:r>
              <a:rPr lang="en-US" dirty="0" smtClean="0"/>
              <a:t>Keyboard Shortcut: </a:t>
            </a:r>
            <a:r>
              <a:rPr lang="en-US" b="1" dirty="0" smtClean="0"/>
              <a:t>Y</a:t>
            </a:r>
            <a:endParaRPr lang="en-US" dirty="0"/>
          </a:p>
        </p:txBody>
      </p:sp>
      <p:cxnSp>
        <p:nvCxnSpPr>
          <p:cNvPr id="36" name="Straight Connector 35"/>
          <p:cNvCxnSpPr>
            <a:endCxn id="35" idx="1"/>
          </p:cNvCxnSpPr>
          <p:nvPr/>
        </p:nvCxnSpPr>
        <p:spPr>
          <a:xfrm flipV="1">
            <a:off x="8582075" y="3119234"/>
            <a:ext cx="889260" cy="162837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509926" y="3727564"/>
            <a:ext cx="2149033" cy="646331"/>
          </a:xfrm>
          <a:prstGeom prst="rect">
            <a:avLst/>
          </a:prstGeom>
        </p:spPr>
        <p:txBody>
          <a:bodyPr wrap="square">
            <a:spAutoFit/>
          </a:bodyPr>
          <a:lstStyle/>
          <a:p>
            <a:r>
              <a:rPr lang="en-US" b="1" dirty="0" smtClean="0"/>
              <a:t>Slide Tool</a:t>
            </a:r>
          </a:p>
          <a:p>
            <a:r>
              <a:rPr lang="en-US" dirty="0" smtClean="0"/>
              <a:t>Keyboard Shortcut: </a:t>
            </a:r>
            <a:r>
              <a:rPr lang="en-US" b="1" dirty="0" smtClean="0"/>
              <a:t>U</a:t>
            </a:r>
            <a:endParaRPr lang="en-US" dirty="0"/>
          </a:p>
        </p:txBody>
      </p:sp>
      <p:cxnSp>
        <p:nvCxnSpPr>
          <p:cNvPr id="39" name="Straight Connector 38"/>
          <p:cNvCxnSpPr/>
          <p:nvPr/>
        </p:nvCxnSpPr>
        <p:spPr>
          <a:xfrm flipV="1">
            <a:off x="8577765" y="3883469"/>
            <a:ext cx="1002637" cy="1149308"/>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594629" y="4573547"/>
            <a:ext cx="2183757" cy="646331"/>
          </a:xfrm>
          <a:prstGeom prst="rect">
            <a:avLst/>
          </a:prstGeom>
        </p:spPr>
        <p:txBody>
          <a:bodyPr wrap="square">
            <a:spAutoFit/>
          </a:bodyPr>
          <a:lstStyle/>
          <a:p>
            <a:r>
              <a:rPr lang="en-US" b="1" dirty="0" smtClean="0"/>
              <a:t>Pen Tool</a:t>
            </a:r>
          </a:p>
          <a:p>
            <a:r>
              <a:rPr lang="en-US" dirty="0" smtClean="0"/>
              <a:t>Keyboard Shortcut: </a:t>
            </a:r>
            <a:r>
              <a:rPr lang="en-US" b="1" dirty="0" smtClean="0"/>
              <a:t>P</a:t>
            </a:r>
            <a:endParaRPr lang="en-US" dirty="0"/>
          </a:p>
        </p:txBody>
      </p:sp>
      <p:cxnSp>
        <p:nvCxnSpPr>
          <p:cNvPr id="42" name="Straight Connector 41"/>
          <p:cNvCxnSpPr>
            <a:endCxn id="41" idx="1"/>
          </p:cNvCxnSpPr>
          <p:nvPr/>
        </p:nvCxnSpPr>
        <p:spPr>
          <a:xfrm flipV="1">
            <a:off x="8544429" y="4896713"/>
            <a:ext cx="1050200" cy="599835"/>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598795" y="5322483"/>
            <a:ext cx="2172182" cy="646331"/>
          </a:xfrm>
          <a:prstGeom prst="rect">
            <a:avLst/>
          </a:prstGeom>
        </p:spPr>
        <p:txBody>
          <a:bodyPr wrap="square">
            <a:spAutoFit/>
          </a:bodyPr>
          <a:lstStyle/>
          <a:p>
            <a:r>
              <a:rPr lang="en-US" b="1" dirty="0" smtClean="0"/>
              <a:t>Hand</a:t>
            </a:r>
          </a:p>
          <a:p>
            <a:r>
              <a:rPr lang="en-US" dirty="0" smtClean="0"/>
              <a:t>Keyboard Shortcut: </a:t>
            </a:r>
            <a:r>
              <a:rPr lang="en-US" b="1" dirty="0" smtClean="0"/>
              <a:t>H</a:t>
            </a:r>
            <a:endParaRPr lang="en-US" dirty="0"/>
          </a:p>
        </p:txBody>
      </p:sp>
      <p:cxnSp>
        <p:nvCxnSpPr>
          <p:cNvPr id="45" name="Straight Connector 44"/>
          <p:cNvCxnSpPr>
            <a:endCxn id="44" idx="1"/>
          </p:cNvCxnSpPr>
          <p:nvPr/>
        </p:nvCxnSpPr>
        <p:spPr>
          <a:xfrm flipV="1">
            <a:off x="8522844" y="5645649"/>
            <a:ext cx="1075951" cy="20986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557400" y="6033407"/>
            <a:ext cx="2149033" cy="646331"/>
          </a:xfrm>
          <a:prstGeom prst="rect">
            <a:avLst/>
          </a:prstGeom>
        </p:spPr>
        <p:txBody>
          <a:bodyPr wrap="square">
            <a:spAutoFit/>
          </a:bodyPr>
          <a:lstStyle/>
          <a:p>
            <a:r>
              <a:rPr lang="en-US" b="1" dirty="0" smtClean="0"/>
              <a:t>Zoom</a:t>
            </a:r>
          </a:p>
          <a:p>
            <a:r>
              <a:rPr lang="en-US" dirty="0" smtClean="0"/>
              <a:t>Keyboard Shortcut: </a:t>
            </a:r>
            <a:r>
              <a:rPr lang="en-US" b="1" dirty="0" smtClean="0"/>
              <a:t>Z</a:t>
            </a:r>
            <a:endParaRPr lang="en-US" dirty="0"/>
          </a:p>
        </p:txBody>
      </p:sp>
      <p:cxnSp>
        <p:nvCxnSpPr>
          <p:cNvPr id="48" name="Straight Connector 47"/>
          <p:cNvCxnSpPr>
            <a:endCxn id="47" idx="1"/>
          </p:cNvCxnSpPr>
          <p:nvPr/>
        </p:nvCxnSpPr>
        <p:spPr>
          <a:xfrm>
            <a:off x="8522844" y="6283611"/>
            <a:ext cx="1034556" cy="729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4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Handy keyboard shortcuts	</a:t>
            </a:r>
            <a:endParaRPr lang="en-US" b="1" dirty="0"/>
          </a:p>
        </p:txBody>
      </p:sp>
      <p:sp>
        <p:nvSpPr>
          <p:cNvPr id="3" name="Content Placeholder 2"/>
          <p:cNvSpPr>
            <a:spLocks noGrp="1"/>
          </p:cNvSpPr>
          <p:nvPr>
            <p:ph sz="quarter" idx="13"/>
          </p:nvPr>
        </p:nvSpPr>
        <p:spPr>
          <a:xfrm>
            <a:off x="913774" y="2367092"/>
            <a:ext cx="5267107" cy="3424107"/>
          </a:xfrm>
        </p:spPr>
        <p:txBody>
          <a:bodyPr/>
          <a:lstStyle/>
          <a:p>
            <a:r>
              <a:rPr lang="en-US" dirty="0" smtClean="0"/>
              <a:t>J </a:t>
            </a:r>
            <a:r>
              <a:rPr lang="mr-IN" dirty="0" smtClean="0"/>
              <a:t>–</a:t>
            </a:r>
            <a:r>
              <a:rPr lang="en-US" dirty="0" smtClean="0"/>
              <a:t> Shuttle back</a:t>
            </a:r>
          </a:p>
          <a:p>
            <a:r>
              <a:rPr lang="en-US" dirty="0" smtClean="0"/>
              <a:t>K </a:t>
            </a:r>
            <a:r>
              <a:rPr lang="mr-IN" dirty="0" smtClean="0"/>
              <a:t>–</a:t>
            </a:r>
            <a:r>
              <a:rPr lang="en-US" dirty="0" smtClean="0"/>
              <a:t> shuttle stop</a:t>
            </a:r>
          </a:p>
          <a:p>
            <a:r>
              <a:rPr lang="en-US" dirty="0" smtClean="0"/>
              <a:t>L </a:t>
            </a:r>
            <a:r>
              <a:rPr lang="mr-IN" dirty="0" smtClean="0"/>
              <a:t>–</a:t>
            </a:r>
            <a:r>
              <a:rPr lang="en-US" dirty="0" smtClean="0"/>
              <a:t> Shuttle forward</a:t>
            </a:r>
          </a:p>
          <a:p>
            <a:r>
              <a:rPr lang="en-US" dirty="0" smtClean="0"/>
              <a:t>I </a:t>
            </a:r>
            <a:r>
              <a:rPr lang="mr-IN" dirty="0" smtClean="0"/>
              <a:t>–</a:t>
            </a:r>
            <a:r>
              <a:rPr lang="en-US" dirty="0" smtClean="0"/>
              <a:t> mark IN point</a:t>
            </a:r>
          </a:p>
          <a:p>
            <a:r>
              <a:rPr lang="en-US" dirty="0" smtClean="0"/>
              <a:t>O </a:t>
            </a:r>
            <a:r>
              <a:rPr lang="mr-IN" dirty="0" smtClean="0"/>
              <a:t>–</a:t>
            </a:r>
            <a:r>
              <a:rPr lang="en-US" dirty="0" smtClean="0"/>
              <a:t> Mark out point</a:t>
            </a:r>
          </a:p>
          <a:p>
            <a:r>
              <a:rPr lang="en-US" dirty="0" smtClean="0"/>
              <a:t>Space </a:t>
            </a:r>
            <a:r>
              <a:rPr lang="mr-IN" dirty="0" smtClean="0"/>
              <a:t>–</a:t>
            </a:r>
            <a:r>
              <a:rPr lang="en-US" dirty="0" smtClean="0"/>
              <a:t> Start and stop playback</a:t>
            </a:r>
          </a:p>
        </p:txBody>
      </p:sp>
      <p:sp>
        <p:nvSpPr>
          <p:cNvPr id="4" name="Content Placeholder 2"/>
          <p:cNvSpPr txBox="1">
            <a:spLocks/>
          </p:cNvSpPr>
          <p:nvPr/>
        </p:nvSpPr>
        <p:spPr>
          <a:xfrm>
            <a:off x="6096000" y="2367092"/>
            <a:ext cx="5267107"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smtClean="0"/>
              <a:t>Left/right </a:t>
            </a:r>
            <a:r>
              <a:rPr lang="mr-IN" dirty="0" smtClean="0"/>
              <a:t>–</a:t>
            </a:r>
            <a:r>
              <a:rPr lang="en-US" dirty="0" smtClean="0"/>
              <a:t> move frame by frame</a:t>
            </a:r>
          </a:p>
          <a:p>
            <a:r>
              <a:rPr lang="en-US" dirty="0" smtClean="0"/>
              <a:t>+/-   Zoom in and out</a:t>
            </a:r>
          </a:p>
          <a:p>
            <a:r>
              <a:rPr lang="en-US" dirty="0" smtClean="0"/>
              <a:t>Command + c </a:t>
            </a:r>
            <a:r>
              <a:rPr lang="mr-IN" dirty="0" smtClean="0"/>
              <a:t>–</a:t>
            </a:r>
            <a:r>
              <a:rPr lang="en-US" dirty="0" smtClean="0"/>
              <a:t> copy</a:t>
            </a:r>
          </a:p>
          <a:p>
            <a:r>
              <a:rPr lang="en-US" dirty="0"/>
              <a:t>Command + X</a:t>
            </a:r>
            <a:r>
              <a:rPr lang="en-US" dirty="0" smtClean="0"/>
              <a:t> </a:t>
            </a:r>
            <a:r>
              <a:rPr lang="mr-IN" dirty="0"/>
              <a:t>–</a:t>
            </a:r>
            <a:r>
              <a:rPr lang="en-US" dirty="0"/>
              <a:t> </a:t>
            </a:r>
            <a:r>
              <a:rPr lang="en-US" dirty="0" smtClean="0"/>
              <a:t>cut</a:t>
            </a:r>
            <a:endParaRPr lang="en-US" dirty="0"/>
          </a:p>
          <a:p>
            <a:r>
              <a:rPr lang="en-US" dirty="0"/>
              <a:t>Command + </a:t>
            </a:r>
            <a:r>
              <a:rPr lang="en-US" dirty="0" smtClean="0"/>
              <a:t>v </a:t>
            </a:r>
            <a:r>
              <a:rPr lang="mr-IN" dirty="0"/>
              <a:t>–</a:t>
            </a:r>
            <a:r>
              <a:rPr lang="en-US" dirty="0"/>
              <a:t> </a:t>
            </a:r>
            <a:r>
              <a:rPr lang="en-US" dirty="0" smtClean="0"/>
              <a:t>paste</a:t>
            </a:r>
            <a:endParaRPr lang="en-US" dirty="0"/>
          </a:p>
          <a:p>
            <a:r>
              <a:rPr lang="en-US" dirty="0"/>
              <a:t>Command + </a:t>
            </a:r>
            <a:r>
              <a:rPr lang="en-US" dirty="0" smtClean="0"/>
              <a:t>z </a:t>
            </a:r>
            <a:r>
              <a:rPr lang="mr-IN" dirty="0"/>
              <a:t>–</a:t>
            </a:r>
            <a:r>
              <a:rPr lang="en-US" dirty="0"/>
              <a:t> </a:t>
            </a:r>
            <a:r>
              <a:rPr lang="en-US" dirty="0" smtClean="0"/>
              <a:t>undo</a:t>
            </a:r>
            <a:endParaRPr lang="en-US" dirty="0"/>
          </a:p>
        </p:txBody>
      </p:sp>
    </p:spTree>
    <p:extLst>
      <p:ext uri="{BB962C8B-B14F-4D97-AF65-F5344CB8AC3E}">
        <p14:creationId xmlns:p14="http://schemas.microsoft.com/office/powerpoint/2010/main" val="133918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ssy\Desktop\editing\2012\Video Collection\Images\Chapter 1\VCR Figure 1-5.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9053" y="1506949"/>
            <a:ext cx="4969347" cy="4164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23878" y="5848286"/>
            <a:ext cx="4279802" cy="338554"/>
          </a:xfrm>
          <a:prstGeom prst="rect">
            <a:avLst/>
          </a:prstGeom>
        </p:spPr>
        <p:txBody>
          <a:bodyPr wrap="square">
            <a:spAutoFit/>
          </a:bodyPr>
          <a:lstStyle/>
          <a:p>
            <a:r>
              <a:rPr lang="en-US" sz="1600" dirty="0" smtClean="0"/>
              <a:t>Scratch Disks tab in the New Project dialog box</a:t>
            </a:r>
            <a:endParaRPr lang="en-US" sz="1600" dirty="0"/>
          </a:p>
        </p:txBody>
      </p:sp>
      <p:sp>
        <p:nvSpPr>
          <p:cNvPr id="6" name="Rectangle 5"/>
          <p:cNvSpPr/>
          <p:nvPr/>
        </p:nvSpPr>
        <p:spPr>
          <a:xfrm>
            <a:off x="1148007" y="1734865"/>
            <a:ext cx="1728180" cy="338554"/>
          </a:xfrm>
          <a:prstGeom prst="rect">
            <a:avLst/>
          </a:prstGeom>
        </p:spPr>
        <p:txBody>
          <a:bodyPr wrap="square">
            <a:spAutoFit/>
          </a:bodyPr>
          <a:lstStyle/>
          <a:p>
            <a:r>
              <a:rPr lang="en-US" sz="1600" dirty="0" smtClean="0"/>
              <a:t>General tab</a:t>
            </a:r>
            <a:endParaRPr lang="en-US" sz="1600" dirty="0"/>
          </a:p>
        </p:txBody>
      </p:sp>
      <p:cxnSp>
        <p:nvCxnSpPr>
          <p:cNvPr id="7" name="Straight Connector 6"/>
          <p:cNvCxnSpPr/>
          <p:nvPr/>
        </p:nvCxnSpPr>
        <p:spPr>
          <a:xfrm>
            <a:off x="2310992" y="1915338"/>
            <a:ext cx="1346608" cy="8827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57911" y="4435619"/>
            <a:ext cx="1728180" cy="338554"/>
          </a:xfrm>
          <a:prstGeom prst="rect">
            <a:avLst/>
          </a:prstGeom>
        </p:spPr>
        <p:txBody>
          <a:bodyPr wrap="square">
            <a:spAutoFit/>
          </a:bodyPr>
          <a:lstStyle/>
          <a:p>
            <a:r>
              <a:rPr lang="en-US" sz="1600" dirty="0" smtClean="0"/>
              <a:t>File location</a:t>
            </a:r>
            <a:endParaRPr lang="en-US" sz="1600" dirty="0"/>
          </a:p>
        </p:txBody>
      </p:sp>
      <p:sp>
        <p:nvSpPr>
          <p:cNvPr id="9" name="Rectangle 8"/>
          <p:cNvSpPr/>
          <p:nvPr/>
        </p:nvSpPr>
        <p:spPr>
          <a:xfrm>
            <a:off x="888486" y="5502317"/>
            <a:ext cx="1728180" cy="338554"/>
          </a:xfrm>
          <a:prstGeom prst="rect">
            <a:avLst/>
          </a:prstGeom>
        </p:spPr>
        <p:txBody>
          <a:bodyPr wrap="square">
            <a:spAutoFit/>
          </a:bodyPr>
          <a:lstStyle/>
          <a:p>
            <a:r>
              <a:rPr lang="en-US" sz="1600" dirty="0" smtClean="0"/>
              <a:t>Project file name</a:t>
            </a:r>
            <a:endParaRPr lang="en-US" sz="1600" dirty="0"/>
          </a:p>
        </p:txBody>
      </p:sp>
      <p:sp>
        <p:nvSpPr>
          <p:cNvPr id="10" name="Rectangle 9"/>
          <p:cNvSpPr/>
          <p:nvPr/>
        </p:nvSpPr>
        <p:spPr>
          <a:xfrm>
            <a:off x="9575110" y="1834335"/>
            <a:ext cx="1728180" cy="338554"/>
          </a:xfrm>
          <a:prstGeom prst="rect">
            <a:avLst/>
          </a:prstGeom>
        </p:spPr>
        <p:txBody>
          <a:bodyPr wrap="square">
            <a:spAutoFit/>
          </a:bodyPr>
          <a:lstStyle/>
          <a:p>
            <a:r>
              <a:rPr lang="en-US" sz="1600" dirty="0" smtClean="0"/>
              <a:t>Scratch Disks tab</a:t>
            </a:r>
            <a:endParaRPr lang="en-US" sz="1600" dirty="0"/>
          </a:p>
        </p:txBody>
      </p:sp>
      <p:sp>
        <p:nvSpPr>
          <p:cNvPr id="11" name="Rectangle 10"/>
          <p:cNvSpPr/>
          <p:nvPr/>
        </p:nvSpPr>
        <p:spPr>
          <a:xfrm>
            <a:off x="9073716" y="2414674"/>
            <a:ext cx="1728180" cy="338554"/>
          </a:xfrm>
          <a:prstGeom prst="rect">
            <a:avLst/>
          </a:prstGeom>
        </p:spPr>
        <p:txBody>
          <a:bodyPr wrap="square">
            <a:spAutoFit/>
          </a:bodyPr>
          <a:lstStyle/>
          <a:p>
            <a:r>
              <a:rPr lang="en-US" sz="1600" dirty="0" smtClean="0"/>
              <a:t>Same as Project</a:t>
            </a:r>
            <a:endParaRPr lang="en-US" sz="1600" dirty="0"/>
          </a:p>
        </p:txBody>
      </p:sp>
      <p:cxnSp>
        <p:nvCxnSpPr>
          <p:cNvPr id="12" name="Straight Connector 11"/>
          <p:cNvCxnSpPr/>
          <p:nvPr/>
        </p:nvCxnSpPr>
        <p:spPr>
          <a:xfrm>
            <a:off x="2085593" y="4604896"/>
            <a:ext cx="5551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502555" y="5365936"/>
            <a:ext cx="1388016" cy="19087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1"/>
          </p:cNvCxnSpPr>
          <p:nvPr/>
        </p:nvCxnSpPr>
        <p:spPr>
          <a:xfrm>
            <a:off x="4977114" y="2003612"/>
            <a:ext cx="459799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5" idx="1"/>
          </p:cNvCxnSpPr>
          <p:nvPr/>
        </p:nvCxnSpPr>
        <p:spPr>
          <a:xfrm>
            <a:off x="6409378" y="2304239"/>
            <a:ext cx="2588603" cy="220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itle 6"/>
          <p:cNvSpPr>
            <a:spLocks noGrp="1"/>
          </p:cNvSpPr>
          <p:nvPr>
            <p:ph type="title"/>
          </p:nvPr>
        </p:nvSpPr>
        <p:spPr>
          <a:xfrm>
            <a:off x="2085593" y="280273"/>
            <a:ext cx="9118701" cy="1143000"/>
          </a:xfrm>
        </p:spPr>
        <p:txBody>
          <a:bodyPr>
            <a:normAutofit/>
          </a:bodyPr>
          <a:lstStyle/>
          <a:p>
            <a:r>
              <a:rPr lang="en-US" b="1" kern="0" dirty="0"/>
              <a:t>Creating a New Project and Exploring the Workspace</a:t>
            </a:r>
            <a:endParaRPr lang="en-US" b="1" dirty="0"/>
          </a:p>
        </p:txBody>
      </p:sp>
      <p:cxnSp>
        <p:nvCxnSpPr>
          <p:cNvPr id="27" name="Straight Connector 26"/>
          <p:cNvCxnSpPr/>
          <p:nvPr/>
        </p:nvCxnSpPr>
        <p:spPr>
          <a:xfrm>
            <a:off x="2434072" y="4652009"/>
            <a:ext cx="1813837" cy="37390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90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0249" y="5900379"/>
            <a:ext cx="2484448" cy="338554"/>
          </a:xfrm>
          <a:prstGeom prst="rect">
            <a:avLst/>
          </a:prstGeom>
        </p:spPr>
        <p:txBody>
          <a:bodyPr wrap="square">
            <a:spAutoFit/>
          </a:bodyPr>
          <a:lstStyle/>
          <a:p>
            <a:r>
              <a:rPr lang="en-US" sz="1600" dirty="0" smtClean="0"/>
              <a:t>New Sequence dialog box</a:t>
            </a:r>
            <a:endParaRPr lang="en-US" sz="1600" dirty="0"/>
          </a:p>
        </p:txBody>
      </p:sp>
      <p:pic>
        <p:nvPicPr>
          <p:cNvPr id="5" name="Picture 4" descr="C:\Users\Missy\Desktop\editing\2012\Video Collection\Images\Chapter 1\VCR Figure 1-6.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6362" y="1423273"/>
            <a:ext cx="4911419" cy="44771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1782501" y="280273"/>
            <a:ext cx="9502815" cy="1143000"/>
          </a:xfrm>
        </p:spPr>
        <p:txBody>
          <a:bodyPr>
            <a:normAutofit/>
          </a:bodyPr>
          <a:lstStyle/>
          <a:p>
            <a:r>
              <a:rPr lang="en-US" b="1" kern="0" dirty="0"/>
              <a:t>Creating a New Project and Exploring the Workspace</a:t>
            </a:r>
            <a:endParaRPr lang="en-US" b="1" dirty="0"/>
          </a:p>
        </p:txBody>
      </p:sp>
    </p:spTree>
    <p:extLst>
      <p:ext uri="{BB962C8B-B14F-4D97-AF65-F5344CB8AC3E}">
        <p14:creationId xmlns:p14="http://schemas.microsoft.com/office/powerpoint/2010/main" val="122991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991422" y="5183896"/>
            <a:ext cx="1722844" cy="338554"/>
          </a:xfrm>
          <a:prstGeom prst="rect">
            <a:avLst/>
          </a:prstGeom>
        </p:spPr>
        <p:txBody>
          <a:bodyPr wrap="none">
            <a:spAutoFit/>
          </a:bodyPr>
          <a:lstStyle/>
          <a:p>
            <a:r>
              <a:rPr lang="en-US" sz="1600" dirty="0" smtClean="0"/>
              <a:t>Editing Workspace</a:t>
            </a:r>
            <a:endParaRPr lang="en-US" sz="1600" dirty="0"/>
          </a:p>
        </p:txBody>
      </p:sp>
      <p:sp>
        <p:nvSpPr>
          <p:cNvPr id="30" name="Rectangle 29"/>
          <p:cNvSpPr/>
          <p:nvPr/>
        </p:nvSpPr>
        <p:spPr>
          <a:xfrm>
            <a:off x="883635" y="2088318"/>
            <a:ext cx="1642696" cy="338554"/>
          </a:xfrm>
          <a:prstGeom prst="rect">
            <a:avLst/>
          </a:prstGeom>
        </p:spPr>
        <p:txBody>
          <a:bodyPr wrap="square">
            <a:spAutoFit/>
          </a:bodyPr>
          <a:lstStyle/>
          <a:p>
            <a:r>
              <a:rPr lang="en-US" sz="1600" dirty="0" smtClean="0"/>
              <a:t>Source Monitor</a:t>
            </a:r>
            <a:endParaRPr lang="en-US" sz="1600" dirty="0"/>
          </a:p>
        </p:txBody>
      </p:sp>
      <p:pic>
        <p:nvPicPr>
          <p:cNvPr id="31" name="Picture 2" descr="C:\Users\Missy\Desktop\editing\2012\Video Collection\Images\Chapter 1\VCR Figure 1-1.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067" y="1502405"/>
            <a:ext cx="6401828" cy="512941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264635" y="1523265"/>
            <a:ext cx="1104900" cy="338554"/>
          </a:xfrm>
          <a:prstGeom prst="rect">
            <a:avLst/>
          </a:prstGeom>
        </p:spPr>
        <p:txBody>
          <a:bodyPr wrap="square">
            <a:spAutoFit/>
          </a:bodyPr>
          <a:lstStyle/>
          <a:p>
            <a:r>
              <a:rPr lang="en-US" sz="1600" dirty="0" smtClean="0"/>
              <a:t>Menu bar</a:t>
            </a:r>
            <a:endParaRPr lang="en-US" sz="1600" dirty="0"/>
          </a:p>
        </p:txBody>
      </p:sp>
      <p:sp>
        <p:nvSpPr>
          <p:cNvPr id="33" name="Rectangle 32"/>
          <p:cNvSpPr/>
          <p:nvPr/>
        </p:nvSpPr>
        <p:spPr>
          <a:xfrm>
            <a:off x="959835" y="2852419"/>
            <a:ext cx="1428750" cy="584775"/>
          </a:xfrm>
          <a:prstGeom prst="rect">
            <a:avLst/>
          </a:prstGeom>
        </p:spPr>
        <p:txBody>
          <a:bodyPr wrap="square">
            <a:spAutoFit/>
          </a:bodyPr>
          <a:lstStyle/>
          <a:p>
            <a:r>
              <a:rPr lang="en-US" sz="1600" dirty="0" smtClean="0"/>
              <a:t>Effects Control panel</a:t>
            </a:r>
            <a:endParaRPr lang="en-US" sz="1600" dirty="0"/>
          </a:p>
        </p:txBody>
      </p:sp>
      <p:sp>
        <p:nvSpPr>
          <p:cNvPr id="34" name="Rectangle 33"/>
          <p:cNvSpPr/>
          <p:nvPr/>
        </p:nvSpPr>
        <p:spPr>
          <a:xfrm>
            <a:off x="959835" y="3580665"/>
            <a:ext cx="1371600" cy="338554"/>
          </a:xfrm>
          <a:prstGeom prst="rect">
            <a:avLst/>
          </a:prstGeom>
        </p:spPr>
        <p:txBody>
          <a:bodyPr wrap="square">
            <a:spAutoFit/>
          </a:bodyPr>
          <a:lstStyle/>
          <a:p>
            <a:r>
              <a:rPr lang="en-US" sz="1600" dirty="0" smtClean="0"/>
              <a:t>Project panel</a:t>
            </a:r>
            <a:endParaRPr lang="en-US" sz="1600" dirty="0"/>
          </a:p>
        </p:txBody>
      </p:sp>
      <p:sp>
        <p:nvSpPr>
          <p:cNvPr id="35" name="Rectangle 34"/>
          <p:cNvSpPr/>
          <p:nvPr/>
        </p:nvSpPr>
        <p:spPr>
          <a:xfrm>
            <a:off x="346509" y="4610872"/>
            <a:ext cx="2030806" cy="338554"/>
          </a:xfrm>
          <a:prstGeom prst="rect">
            <a:avLst/>
          </a:prstGeom>
        </p:spPr>
        <p:txBody>
          <a:bodyPr wrap="square">
            <a:spAutoFit/>
          </a:bodyPr>
          <a:lstStyle/>
          <a:p>
            <a:r>
              <a:rPr lang="en-US" sz="1600" dirty="0" smtClean="0"/>
              <a:t>Media Browser panel</a:t>
            </a:r>
            <a:endParaRPr lang="en-US" sz="1600" dirty="0"/>
          </a:p>
        </p:txBody>
      </p:sp>
      <p:sp>
        <p:nvSpPr>
          <p:cNvPr id="36" name="Rectangle 35"/>
          <p:cNvSpPr/>
          <p:nvPr/>
        </p:nvSpPr>
        <p:spPr>
          <a:xfrm>
            <a:off x="1024068" y="5032930"/>
            <a:ext cx="1104900" cy="338554"/>
          </a:xfrm>
          <a:prstGeom prst="rect">
            <a:avLst/>
          </a:prstGeom>
        </p:spPr>
        <p:txBody>
          <a:bodyPr wrap="square">
            <a:spAutoFit/>
          </a:bodyPr>
          <a:lstStyle/>
          <a:p>
            <a:r>
              <a:rPr lang="en-US" sz="1600" dirty="0" smtClean="0"/>
              <a:t>Sequence</a:t>
            </a:r>
            <a:endParaRPr lang="en-US" sz="1600" dirty="0"/>
          </a:p>
        </p:txBody>
      </p:sp>
      <p:sp>
        <p:nvSpPr>
          <p:cNvPr id="37" name="Rectangle 36"/>
          <p:cNvSpPr/>
          <p:nvPr/>
        </p:nvSpPr>
        <p:spPr>
          <a:xfrm>
            <a:off x="714696" y="6099730"/>
            <a:ext cx="1680796" cy="338554"/>
          </a:xfrm>
          <a:prstGeom prst="rect">
            <a:avLst/>
          </a:prstGeom>
        </p:spPr>
        <p:txBody>
          <a:bodyPr wrap="square">
            <a:spAutoFit/>
          </a:bodyPr>
          <a:lstStyle/>
          <a:p>
            <a:r>
              <a:rPr lang="en-US" sz="1600" dirty="0" smtClean="0"/>
              <a:t>Zoom controls</a:t>
            </a:r>
            <a:endParaRPr lang="en-US" sz="1600" dirty="0"/>
          </a:p>
        </p:txBody>
      </p:sp>
      <p:sp>
        <p:nvSpPr>
          <p:cNvPr id="38" name="Rectangle 37"/>
          <p:cNvSpPr/>
          <p:nvPr/>
        </p:nvSpPr>
        <p:spPr>
          <a:xfrm>
            <a:off x="10169912" y="2857096"/>
            <a:ext cx="1104900" cy="584775"/>
          </a:xfrm>
          <a:prstGeom prst="rect">
            <a:avLst/>
          </a:prstGeom>
        </p:spPr>
        <p:txBody>
          <a:bodyPr wrap="square">
            <a:spAutoFit/>
          </a:bodyPr>
          <a:lstStyle/>
          <a:p>
            <a:r>
              <a:rPr lang="en-US" sz="1600" dirty="0" smtClean="0"/>
              <a:t>Program Monitor</a:t>
            </a:r>
            <a:endParaRPr lang="en-US" sz="1600" dirty="0"/>
          </a:p>
        </p:txBody>
      </p:sp>
      <p:sp>
        <p:nvSpPr>
          <p:cNvPr id="39" name="Rectangle 38"/>
          <p:cNvSpPr/>
          <p:nvPr/>
        </p:nvSpPr>
        <p:spPr>
          <a:xfrm>
            <a:off x="10044532" y="3923354"/>
            <a:ext cx="1447800" cy="584775"/>
          </a:xfrm>
          <a:prstGeom prst="rect">
            <a:avLst/>
          </a:prstGeom>
        </p:spPr>
        <p:txBody>
          <a:bodyPr wrap="square">
            <a:spAutoFit/>
          </a:bodyPr>
          <a:lstStyle/>
          <a:p>
            <a:r>
              <a:rPr lang="en-US" sz="1600" dirty="0" smtClean="0"/>
              <a:t>Audio Mixer panel</a:t>
            </a:r>
            <a:endParaRPr lang="en-US" sz="1600" dirty="0"/>
          </a:p>
        </p:txBody>
      </p:sp>
      <p:sp>
        <p:nvSpPr>
          <p:cNvPr id="40" name="Rectangle 39"/>
          <p:cNvSpPr/>
          <p:nvPr/>
        </p:nvSpPr>
        <p:spPr>
          <a:xfrm>
            <a:off x="9990563" y="5202207"/>
            <a:ext cx="1104900" cy="338554"/>
          </a:xfrm>
          <a:prstGeom prst="rect">
            <a:avLst/>
          </a:prstGeom>
        </p:spPr>
        <p:txBody>
          <a:bodyPr wrap="square">
            <a:spAutoFit/>
          </a:bodyPr>
          <a:lstStyle/>
          <a:p>
            <a:r>
              <a:rPr lang="en-US" sz="1600" dirty="0" smtClean="0"/>
              <a:t>Timeline</a:t>
            </a:r>
            <a:endParaRPr lang="en-US" sz="1600" dirty="0"/>
          </a:p>
        </p:txBody>
      </p:sp>
      <p:cxnSp>
        <p:nvCxnSpPr>
          <p:cNvPr id="41" name="Straight Connector 40"/>
          <p:cNvCxnSpPr/>
          <p:nvPr/>
        </p:nvCxnSpPr>
        <p:spPr>
          <a:xfrm>
            <a:off x="2179035" y="1692542"/>
            <a:ext cx="90003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55235" y="2257595"/>
            <a:ext cx="1810264" cy="36047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255235" y="1793568"/>
            <a:ext cx="1810264" cy="121571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79035" y="3766819"/>
            <a:ext cx="1204832" cy="87135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179035" y="4616069"/>
            <a:ext cx="1886464" cy="15806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81351" y="4605019"/>
            <a:ext cx="3559813" cy="62722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1981351" y="6283851"/>
            <a:ext cx="1840648" cy="1544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96380" y="5567612"/>
            <a:ext cx="1930786" cy="338554"/>
          </a:xfrm>
          <a:prstGeom prst="rect">
            <a:avLst/>
          </a:prstGeom>
        </p:spPr>
        <p:txBody>
          <a:bodyPr wrap="square">
            <a:spAutoFit/>
          </a:bodyPr>
          <a:lstStyle/>
          <a:p>
            <a:r>
              <a:rPr lang="en-US" sz="1600" dirty="0" smtClean="0"/>
              <a:t>Tools panel</a:t>
            </a:r>
            <a:endParaRPr lang="en-US" sz="1600" dirty="0"/>
          </a:p>
        </p:txBody>
      </p:sp>
      <p:cxnSp>
        <p:nvCxnSpPr>
          <p:cNvPr id="49" name="Straight Connector 48"/>
          <p:cNvCxnSpPr/>
          <p:nvPr/>
        </p:nvCxnSpPr>
        <p:spPr>
          <a:xfrm flipH="1" flipV="1">
            <a:off x="2080006" y="5736889"/>
            <a:ext cx="3047963" cy="5965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02313" y="5313398"/>
            <a:ext cx="2588250" cy="5808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08331" y="1775799"/>
            <a:ext cx="5482232" cy="226407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64551" y="2700018"/>
            <a:ext cx="1981200" cy="2923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itle 7"/>
          <p:cNvSpPr txBox="1">
            <a:spLocks/>
          </p:cNvSpPr>
          <p:nvPr/>
        </p:nvSpPr>
        <p:spPr>
          <a:xfrm>
            <a:off x="2179035" y="302226"/>
            <a:ext cx="9005638" cy="11430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kern="0" dirty="0" smtClean="0"/>
              <a:t>Creating a New Project and Exploring the Workspace</a:t>
            </a:r>
            <a:endParaRPr lang="en-US" b="1" dirty="0"/>
          </a:p>
        </p:txBody>
      </p:sp>
    </p:spTree>
    <p:extLst>
      <p:ext uri="{BB962C8B-B14F-4D97-AF65-F5344CB8AC3E}">
        <p14:creationId xmlns:p14="http://schemas.microsoft.com/office/powerpoint/2010/main" val="144574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ssy\Desktop\editing\2012\Video Collection\Images\Chapter 1\VCR Figure 1-2.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6577" y="1526724"/>
            <a:ext cx="6060939" cy="48231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37516" y="4851273"/>
            <a:ext cx="2863348" cy="338554"/>
          </a:xfrm>
          <a:prstGeom prst="rect">
            <a:avLst/>
          </a:prstGeom>
        </p:spPr>
        <p:txBody>
          <a:bodyPr wrap="none">
            <a:spAutoFit/>
          </a:bodyPr>
          <a:lstStyle/>
          <a:p>
            <a:r>
              <a:rPr lang="en-US" sz="1600" dirty="0" smtClean="0"/>
              <a:t>Moving panels in the workspace</a:t>
            </a:r>
            <a:endParaRPr lang="en-US" sz="1600" dirty="0"/>
          </a:p>
        </p:txBody>
      </p:sp>
      <p:sp>
        <p:nvSpPr>
          <p:cNvPr id="6" name="Rectangle 5"/>
          <p:cNvSpPr/>
          <p:nvPr/>
        </p:nvSpPr>
        <p:spPr>
          <a:xfrm>
            <a:off x="833881" y="2104157"/>
            <a:ext cx="1642696" cy="338554"/>
          </a:xfrm>
          <a:prstGeom prst="rect">
            <a:avLst/>
          </a:prstGeom>
        </p:spPr>
        <p:txBody>
          <a:bodyPr wrap="square">
            <a:spAutoFit/>
          </a:bodyPr>
          <a:lstStyle/>
          <a:p>
            <a:r>
              <a:rPr lang="en-US" sz="1600" dirty="0" smtClean="0"/>
              <a:t>Drop Zone</a:t>
            </a:r>
            <a:endParaRPr lang="en-US" sz="1600" dirty="0"/>
          </a:p>
        </p:txBody>
      </p:sp>
      <p:cxnSp>
        <p:nvCxnSpPr>
          <p:cNvPr id="7" name="Straight Connector 6"/>
          <p:cNvCxnSpPr/>
          <p:nvPr/>
        </p:nvCxnSpPr>
        <p:spPr>
          <a:xfrm>
            <a:off x="1851949" y="2273434"/>
            <a:ext cx="13079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itle 3"/>
          <p:cNvSpPr txBox="1">
            <a:spLocks/>
          </p:cNvSpPr>
          <p:nvPr/>
        </p:nvSpPr>
        <p:spPr>
          <a:xfrm>
            <a:off x="2326512" y="280273"/>
            <a:ext cx="8791254" cy="11430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kern="0" dirty="0" smtClean="0"/>
              <a:t>Creating a New Project and Exploring the Workspace</a:t>
            </a:r>
            <a:endParaRPr lang="en-US" b="1" dirty="0"/>
          </a:p>
        </p:txBody>
      </p:sp>
    </p:spTree>
    <p:extLst>
      <p:ext uri="{BB962C8B-B14F-4D97-AF65-F5344CB8AC3E}">
        <p14:creationId xmlns:p14="http://schemas.microsoft.com/office/powerpoint/2010/main" val="855685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30147" y="304800"/>
            <a:ext cx="10139423" cy="1143000"/>
          </a:xfrm>
        </p:spPr>
        <p:txBody>
          <a:bodyPr>
            <a:normAutofit/>
          </a:bodyPr>
          <a:lstStyle/>
          <a:p>
            <a:r>
              <a:rPr lang="en-US" b="1" kern="0" dirty="0"/>
              <a:t>Importing </a:t>
            </a:r>
            <a:r>
              <a:rPr lang="en-US" b="1" kern="0" dirty="0" smtClean="0"/>
              <a:t>Assets</a:t>
            </a:r>
            <a:endParaRPr lang="en-US" b="1" dirty="0"/>
          </a:p>
        </p:txBody>
      </p:sp>
      <p:sp>
        <p:nvSpPr>
          <p:cNvPr id="5" name="Content Placeholder 5"/>
          <p:cNvSpPr>
            <a:spLocks noGrp="1"/>
          </p:cNvSpPr>
          <p:nvPr>
            <p:ph idx="4294967295"/>
          </p:nvPr>
        </p:nvSpPr>
        <p:spPr>
          <a:xfrm>
            <a:off x="1053297" y="1623349"/>
            <a:ext cx="9942652" cy="5234651"/>
          </a:xfrm>
          <a:prstGeom prst="rect">
            <a:avLst/>
          </a:prstGeom>
        </p:spPr>
        <p:txBody>
          <a:bodyPr>
            <a:normAutofit/>
          </a:bodyPr>
          <a:lstStyle/>
          <a:p>
            <a:r>
              <a:rPr lang="en-US" sz="2400" dirty="0" smtClean="0"/>
              <a:t>A </a:t>
            </a:r>
            <a:r>
              <a:rPr lang="en-US" sz="2400" dirty="0"/>
              <a:t>Premiere </a:t>
            </a:r>
            <a:r>
              <a:rPr lang="en-US" sz="2400" dirty="0" smtClean="0"/>
              <a:t>Pro project </a:t>
            </a:r>
            <a:r>
              <a:rPr lang="en-US" sz="2400" dirty="0"/>
              <a:t>is a single </a:t>
            </a:r>
            <a:r>
              <a:rPr lang="en-US" sz="2400" dirty="0" smtClean="0"/>
              <a:t>file that </a:t>
            </a:r>
            <a:r>
              <a:rPr lang="en-US" sz="2400" dirty="0"/>
              <a:t>stores all references to digital assets </a:t>
            </a:r>
            <a:r>
              <a:rPr lang="en-US" sz="2400" dirty="0" smtClean="0"/>
              <a:t>used in </a:t>
            </a:r>
            <a:r>
              <a:rPr lang="en-US" sz="2400" dirty="0"/>
              <a:t>the </a:t>
            </a:r>
            <a:r>
              <a:rPr lang="en-US" sz="2400" dirty="0" smtClean="0"/>
              <a:t>project.</a:t>
            </a:r>
          </a:p>
          <a:p>
            <a:r>
              <a:rPr lang="en-US" sz="2400" dirty="0" smtClean="0"/>
              <a:t>Digital </a:t>
            </a:r>
            <a:r>
              <a:rPr lang="en-US" sz="2400" dirty="0"/>
              <a:t>assets may </a:t>
            </a:r>
            <a:r>
              <a:rPr lang="en-US" sz="2400" dirty="0" smtClean="0"/>
              <a:t>include video</a:t>
            </a:r>
            <a:r>
              <a:rPr lang="en-US" sz="2400" dirty="0"/>
              <a:t>, audio, still images, and Photoshop </a:t>
            </a:r>
            <a:r>
              <a:rPr lang="en-US" sz="2400" dirty="0" smtClean="0"/>
              <a:t>and Illustrator files.</a:t>
            </a:r>
          </a:p>
          <a:p>
            <a:r>
              <a:rPr lang="en-US" sz="2400" dirty="0"/>
              <a:t>A project file also contains sequences (or timelines); these are where the digital assets are placed and edited.</a:t>
            </a:r>
          </a:p>
          <a:p>
            <a:r>
              <a:rPr lang="en-US" sz="2400" dirty="0"/>
              <a:t>Video projects characteristically take up a lot of memory so to help keep the file size down, Premiere Pro creates </a:t>
            </a:r>
            <a:r>
              <a:rPr lang="en-US" sz="2400" b="1" dirty="0"/>
              <a:t>reference files </a:t>
            </a:r>
            <a:r>
              <a:rPr lang="en-US" sz="2400" dirty="0"/>
              <a:t>that point to the original files being imported.</a:t>
            </a:r>
          </a:p>
          <a:p>
            <a:endParaRPr lang="en-US" dirty="0" smtClean="0"/>
          </a:p>
        </p:txBody>
      </p:sp>
    </p:spTree>
    <p:extLst>
      <p:ext uri="{BB962C8B-B14F-4D97-AF65-F5344CB8AC3E}">
        <p14:creationId xmlns:p14="http://schemas.microsoft.com/office/powerpoint/2010/main" val="143577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52804" y="129708"/>
            <a:ext cx="10139423" cy="1143000"/>
          </a:xfrm>
        </p:spPr>
        <p:txBody>
          <a:bodyPr>
            <a:normAutofit/>
          </a:bodyPr>
          <a:lstStyle/>
          <a:p>
            <a:r>
              <a:rPr lang="en-US" b="1" kern="0" dirty="0"/>
              <a:t>Importing </a:t>
            </a:r>
            <a:r>
              <a:rPr lang="en-US" b="1" kern="0" dirty="0" smtClean="0"/>
              <a:t>Assets</a:t>
            </a:r>
            <a:endParaRPr lang="en-US" b="1" dirty="0"/>
          </a:p>
        </p:txBody>
      </p:sp>
      <p:sp>
        <p:nvSpPr>
          <p:cNvPr id="5" name="Content Placeholder 5"/>
          <p:cNvSpPr>
            <a:spLocks noGrp="1"/>
          </p:cNvSpPr>
          <p:nvPr>
            <p:ph idx="4294967295"/>
          </p:nvPr>
        </p:nvSpPr>
        <p:spPr>
          <a:xfrm>
            <a:off x="162046" y="1889541"/>
            <a:ext cx="4695306" cy="3015457"/>
          </a:xfrm>
          <a:prstGeom prst="rect">
            <a:avLst/>
          </a:prstGeom>
        </p:spPr>
        <p:txBody>
          <a:bodyPr>
            <a:normAutofit/>
          </a:bodyPr>
          <a:lstStyle/>
          <a:p>
            <a:r>
              <a:rPr lang="en-US" sz="2400" dirty="0"/>
              <a:t>The Project panel is your “file cabinet” of assets.</a:t>
            </a:r>
          </a:p>
          <a:p>
            <a:r>
              <a:rPr lang="en-US" sz="2400" dirty="0"/>
              <a:t>You can create bins to help organize your Project panel.</a:t>
            </a:r>
          </a:p>
          <a:p>
            <a:r>
              <a:rPr lang="en-US" sz="2400" dirty="0"/>
              <a:t>Bins may contain assets, sequences, or other bins.</a:t>
            </a:r>
          </a:p>
          <a:p>
            <a:endParaRPr lang="en-US" dirty="0" smtClean="0"/>
          </a:p>
        </p:txBody>
      </p:sp>
      <p:pic>
        <p:nvPicPr>
          <p:cNvPr id="6" name="Picture 2" descr="C:\Users\Missy\Desktop\editing\2012\Video Collection\Images\Chapter 1\VCR Figure 1-1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515" y="1739070"/>
            <a:ext cx="3695700" cy="3648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41315" y="1952004"/>
            <a:ext cx="1284198" cy="338554"/>
          </a:xfrm>
          <a:prstGeom prst="rect">
            <a:avLst/>
          </a:prstGeom>
        </p:spPr>
        <p:txBody>
          <a:bodyPr wrap="none">
            <a:spAutoFit/>
          </a:bodyPr>
          <a:lstStyle/>
          <a:p>
            <a:r>
              <a:rPr lang="en-US" sz="1600" dirty="0" smtClean="0"/>
              <a:t>Project panel</a:t>
            </a:r>
            <a:endParaRPr lang="en-US" sz="1600" dirty="0"/>
          </a:p>
        </p:txBody>
      </p:sp>
      <p:sp>
        <p:nvSpPr>
          <p:cNvPr id="8" name="Rectangle 7"/>
          <p:cNvSpPr/>
          <p:nvPr/>
        </p:nvSpPr>
        <p:spPr>
          <a:xfrm>
            <a:off x="4553038" y="2612034"/>
            <a:ext cx="1347420" cy="338554"/>
          </a:xfrm>
          <a:prstGeom prst="rect">
            <a:avLst/>
          </a:prstGeom>
        </p:spPr>
        <p:txBody>
          <a:bodyPr wrap="none">
            <a:spAutoFit/>
          </a:bodyPr>
          <a:lstStyle/>
          <a:p>
            <a:r>
              <a:rPr lang="en-US" sz="1600" dirty="0" smtClean="0"/>
              <a:t>Asset preview</a:t>
            </a:r>
            <a:endParaRPr lang="en-US" sz="1600" dirty="0"/>
          </a:p>
        </p:txBody>
      </p:sp>
      <p:sp>
        <p:nvSpPr>
          <p:cNvPr id="9" name="Rectangle 8"/>
          <p:cNvSpPr/>
          <p:nvPr/>
        </p:nvSpPr>
        <p:spPr>
          <a:xfrm>
            <a:off x="5359129" y="3411415"/>
            <a:ext cx="450764" cy="338554"/>
          </a:xfrm>
          <a:prstGeom prst="rect">
            <a:avLst/>
          </a:prstGeom>
        </p:spPr>
        <p:txBody>
          <a:bodyPr wrap="none">
            <a:spAutoFit/>
          </a:bodyPr>
          <a:lstStyle/>
          <a:p>
            <a:r>
              <a:rPr lang="en-US" sz="1600" dirty="0" smtClean="0"/>
              <a:t>Bin</a:t>
            </a:r>
            <a:endParaRPr lang="en-US" sz="1600" dirty="0"/>
          </a:p>
        </p:txBody>
      </p:sp>
      <p:sp>
        <p:nvSpPr>
          <p:cNvPr id="10" name="Rectangle 9"/>
          <p:cNvSpPr/>
          <p:nvPr/>
        </p:nvSpPr>
        <p:spPr>
          <a:xfrm>
            <a:off x="10256315" y="4754527"/>
            <a:ext cx="1490023" cy="338554"/>
          </a:xfrm>
          <a:prstGeom prst="rect">
            <a:avLst/>
          </a:prstGeom>
        </p:spPr>
        <p:txBody>
          <a:bodyPr wrap="none">
            <a:spAutoFit/>
          </a:bodyPr>
          <a:lstStyle/>
          <a:p>
            <a:r>
              <a:rPr lang="en-US" sz="1600" dirty="0" smtClean="0"/>
              <a:t>New Bin button</a:t>
            </a:r>
            <a:endParaRPr lang="en-US" sz="1600" dirty="0"/>
          </a:p>
        </p:txBody>
      </p:sp>
      <p:sp>
        <p:nvSpPr>
          <p:cNvPr id="11" name="Rectangle 10"/>
          <p:cNvSpPr/>
          <p:nvPr/>
        </p:nvSpPr>
        <p:spPr>
          <a:xfrm>
            <a:off x="5397359" y="4407281"/>
            <a:ext cx="714170" cy="338554"/>
          </a:xfrm>
          <a:prstGeom prst="rect">
            <a:avLst/>
          </a:prstGeom>
        </p:spPr>
        <p:txBody>
          <a:bodyPr wrap="none">
            <a:spAutoFit/>
          </a:bodyPr>
          <a:lstStyle/>
          <a:p>
            <a:r>
              <a:rPr lang="en-US" sz="1600" dirty="0" smtClean="0"/>
              <a:t>Assets</a:t>
            </a:r>
            <a:endParaRPr lang="en-US" sz="1600" dirty="0"/>
          </a:p>
        </p:txBody>
      </p:sp>
      <p:cxnSp>
        <p:nvCxnSpPr>
          <p:cNvPr id="12" name="Straight Connector 11"/>
          <p:cNvCxnSpPr>
            <a:stCxn id="10" idx="3"/>
          </p:cNvCxnSpPr>
          <p:nvPr/>
        </p:nvCxnSpPr>
        <p:spPr>
          <a:xfrm flipV="1">
            <a:off x="5825513" y="1892681"/>
            <a:ext cx="849402" cy="2286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25513" y="2426081"/>
            <a:ext cx="1078002" cy="35523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09893" y="3563107"/>
            <a:ext cx="1093622" cy="1758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76854" y="4600712"/>
            <a:ext cx="29326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70115" y="4230020"/>
            <a:ext cx="0" cy="71066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115" y="4230020"/>
            <a:ext cx="38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0115" y="4940681"/>
            <a:ext cx="38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483113" y="4949473"/>
            <a:ext cx="849402" cy="2286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94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a:spLocks noGrp="1"/>
          </p:cNvSpPr>
          <p:nvPr>
            <p:ph type="title"/>
          </p:nvPr>
        </p:nvSpPr>
        <p:spPr>
          <a:xfrm>
            <a:off x="1452804" y="129708"/>
            <a:ext cx="10139423" cy="1143000"/>
          </a:xfrm>
        </p:spPr>
        <p:txBody>
          <a:bodyPr>
            <a:normAutofit/>
          </a:bodyPr>
          <a:lstStyle/>
          <a:p>
            <a:r>
              <a:rPr lang="en-US" b="1" kern="0" dirty="0"/>
              <a:t>Importing </a:t>
            </a:r>
            <a:r>
              <a:rPr lang="en-US" b="1" kern="0" dirty="0" smtClean="0"/>
              <a:t>Assets</a:t>
            </a:r>
            <a:endParaRPr lang="en-US" b="1" dirty="0"/>
          </a:p>
        </p:txBody>
      </p:sp>
      <p:sp>
        <p:nvSpPr>
          <p:cNvPr id="19" name="Rectangle 18"/>
          <p:cNvSpPr/>
          <p:nvPr/>
        </p:nvSpPr>
        <p:spPr>
          <a:xfrm>
            <a:off x="162046" y="2429429"/>
            <a:ext cx="4808500" cy="3046988"/>
          </a:xfrm>
          <a:prstGeom prst="rect">
            <a:avLst/>
          </a:prstGeom>
        </p:spPr>
        <p:txBody>
          <a:bodyPr wrap="square">
            <a:spAutoFit/>
          </a:bodyPr>
          <a:lstStyle/>
          <a:p>
            <a:pPr marL="285750" indent="-285750">
              <a:buFont typeface="Arial" charset="0"/>
              <a:buChar char="•"/>
            </a:pPr>
            <a:r>
              <a:rPr lang="en-US" sz="2400" dirty="0" smtClean="0"/>
              <a:t>The Media Browser provides a convenient way to locate, sort, preview, and import assets that you plan to use in your Premiere Pro project.</a:t>
            </a:r>
          </a:p>
          <a:p>
            <a:pPr marL="285750" indent="-285750">
              <a:buFont typeface="Arial" charset="0"/>
              <a:buChar char="•"/>
            </a:pPr>
            <a:endParaRPr lang="en-US" sz="2400" dirty="0" smtClean="0"/>
          </a:p>
          <a:p>
            <a:pPr marL="285750" indent="-285750">
              <a:buFont typeface="Arial" charset="0"/>
              <a:buChar char="•"/>
            </a:pPr>
            <a:r>
              <a:rPr lang="en-US" sz="2400" dirty="0" smtClean="0"/>
              <a:t>It also provides access to the assets that you are using while you edit.</a:t>
            </a:r>
          </a:p>
        </p:txBody>
      </p:sp>
      <p:pic>
        <p:nvPicPr>
          <p:cNvPr id="20" name="Picture 2" descr="C:\Users\Missy\Desktop\editing\2012\Video Collection\Images\Chapter 1\VCR Figure 1-1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980" y="1828387"/>
            <a:ext cx="4117470" cy="406441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119101" y="2898239"/>
            <a:ext cx="1022459" cy="584775"/>
          </a:xfrm>
          <a:prstGeom prst="rect">
            <a:avLst/>
          </a:prstGeom>
        </p:spPr>
        <p:txBody>
          <a:bodyPr wrap="none">
            <a:spAutoFit/>
          </a:bodyPr>
          <a:lstStyle/>
          <a:p>
            <a:r>
              <a:rPr lang="en-US" sz="1600" dirty="0" smtClean="0"/>
              <a:t>Computer</a:t>
            </a:r>
          </a:p>
          <a:p>
            <a:r>
              <a:rPr lang="en-US" sz="1600" dirty="0" smtClean="0"/>
              <a:t>directory</a:t>
            </a:r>
            <a:endParaRPr lang="en-US" sz="1600" dirty="0"/>
          </a:p>
        </p:txBody>
      </p:sp>
      <p:sp>
        <p:nvSpPr>
          <p:cNvPr id="22" name="Rectangle 21"/>
          <p:cNvSpPr/>
          <p:nvPr/>
        </p:nvSpPr>
        <p:spPr>
          <a:xfrm>
            <a:off x="11142864" y="3445093"/>
            <a:ext cx="881901" cy="830997"/>
          </a:xfrm>
          <a:prstGeom prst="rect">
            <a:avLst/>
          </a:prstGeom>
        </p:spPr>
        <p:txBody>
          <a:bodyPr wrap="square">
            <a:spAutoFit/>
          </a:bodyPr>
          <a:lstStyle/>
          <a:p>
            <a:r>
              <a:rPr lang="en-US" sz="1600" dirty="0" smtClean="0"/>
              <a:t>Folders and Files</a:t>
            </a:r>
            <a:endParaRPr lang="en-US" sz="1600" dirty="0"/>
          </a:p>
        </p:txBody>
      </p:sp>
      <p:cxnSp>
        <p:nvCxnSpPr>
          <p:cNvPr id="23" name="Straight Connector 22"/>
          <p:cNvCxnSpPr/>
          <p:nvPr/>
        </p:nvCxnSpPr>
        <p:spPr>
          <a:xfrm>
            <a:off x="6740980" y="1423527"/>
            <a:ext cx="1732801" cy="60969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52447" y="2539792"/>
            <a:ext cx="1013655" cy="71689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718163" y="3302853"/>
            <a:ext cx="424701" cy="31369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10662" y="1134131"/>
            <a:ext cx="1449884" cy="338554"/>
          </a:xfrm>
          <a:prstGeom prst="rect">
            <a:avLst/>
          </a:prstGeom>
        </p:spPr>
        <p:txBody>
          <a:bodyPr wrap="none">
            <a:spAutoFit/>
          </a:bodyPr>
          <a:lstStyle/>
          <a:p>
            <a:r>
              <a:rPr lang="en-US" sz="1600" dirty="0" smtClean="0"/>
              <a:t>Media Browser</a:t>
            </a:r>
            <a:endParaRPr lang="en-US" sz="1600" dirty="0"/>
          </a:p>
        </p:txBody>
      </p:sp>
    </p:spTree>
    <p:extLst>
      <p:ext uri="{BB962C8B-B14F-4D97-AF65-F5344CB8AC3E}">
        <p14:creationId xmlns:p14="http://schemas.microsoft.com/office/powerpoint/2010/main" val="155038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ssy\Desktop\editing\2012\Video Collection\Images\Chapter 1\VCR Figure 1-12.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68922" y="1530136"/>
            <a:ext cx="6627555" cy="40257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3898" y="1892156"/>
            <a:ext cx="1374608" cy="584775"/>
          </a:xfrm>
          <a:prstGeom prst="rect">
            <a:avLst/>
          </a:prstGeom>
        </p:spPr>
        <p:txBody>
          <a:bodyPr wrap="square">
            <a:spAutoFit/>
          </a:bodyPr>
          <a:lstStyle/>
          <a:p>
            <a:r>
              <a:rPr lang="en-US" sz="1600" dirty="0" smtClean="0"/>
              <a:t>Return to Parent bin</a:t>
            </a:r>
            <a:endParaRPr lang="en-US" sz="1600" dirty="0"/>
          </a:p>
        </p:txBody>
      </p:sp>
      <p:sp>
        <p:nvSpPr>
          <p:cNvPr id="6" name="Rectangle 5"/>
          <p:cNvSpPr/>
          <p:nvPr/>
        </p:nvSpPr>
        <p:spPr>
          <a:xfrm>
            <a:off x="5507945" y="5745297"/>
            <a:ext cx="4249194" cy="338554"/>
          </a:xfrm>
          <a:prstGeom prst="rect">
            <a:avLst/>
          </a:prstGeom>
        </p:spPr>
        <p:txBody>
          <a:bodyPr wrap="square">
            <a:spAutoFit/>
          </a:bodyPr>
          <a:lstStyle/>
          <a:p>
            <a:r>
              <a:rPr lang="en-US" sz="1600" dirty="0" smtClean="0"/>
              <a:t>Organizing a storyboard in Icon view</a:t>
            </a:r>
            <a:endParaRPr lang="en-US" sz="1600" dirty="0"/>
          </a:p>
        </p:txBody>
      </p:sp>
      <p:sp>
        <p:nvSpPr>
          <p:cNvPr id="7" name="Rectangle 6"/>
          <p:cNvSpPr/>
          <p:nvPr/>
        </p:nvSpPr>
        <p:spPr>
          <a:xfrm>
            <a:off x="2373814" y="2757931"/>
            <a:ext cx="1127922" cy="338554"/>
          </a:xfrm>
          <a:prstGeom prst="rect">
            <a:avLst/>
          </a:prstGeom>
        </p:spPr>
        <p:txBody>
          <a:bodyPr wrap="square">
            <a:spAutoFit/>
          </a:bodyPr>
          <a:lstStyle/>
          <a:p>
            <a:r>
              <a:rPr lang="en-US" sz="1600" dirty="0" smtClean="0"/>
              <a:t>Preview</a:t>
            </a:r>
            <a:endParaRPr lang="en-US" sz="1600" dirty="0"/>
          </a:p>
        </p:txBody>
      </p:sp>
      <p:cxnSp>
        <p:nvCxnSpPr>
          <p:cNvPr id="8" name="Straight Connector 7"/>
          <p:cNvCxnSpPr/>
          <p:nvPr/>
        </p:nvCxnSpPr>
        <p:spPr>
          <a:xfrm flipV="1">
            <a:off x="2581154" y="1901922"/>
            <a:ext cx="1183942" cy="28262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68815" y="4340440"/>
            <a:ext cx="1161735" cy="584775"/>
          </a:xfrm>
          <a:prstGeom prst="rect">
            <a:avLst/>
          </a:prstGeom>
        </p:spPr>
        <p:txBody>
          <a:bodyPr wrap="square">
            <a:spAutoFit/>
          </a:bodyPr>
          <a:lstStyle/>
          <a:p>
            <a:r>
              <a:rPr lang="en-US" sz="1600" dirty="0" smtClean="0"/>
              <a:t>List View button</a:t>
            </a:r>
            <a:endParaRPr lang="en-US" sz="1600" dirty="0"/>
          </a:p>
        </p:txBody>
      </p:sp>
      <p:sp>
        <p:nvSpPr>
          <p:cNvPr id="10" name="Rectangle 9"/>
          <p:cNvSpPr/>
          <p:nvPr/>
        </p:nvSpPr>
        <p:spPr>
          <a:xfrm>
            <a:off x="1483232" y="5840190"/>
            <a:ext cx="1407730" cy="584775"/>
          </a:xfrm>
          <a:prstGeom prst="rect">
            <a:avLst/>
          </a:prstGeom>
        </p:spPr>
        <p:txBody>
          <a:bodyPr wrap="square">
            <a:spAutoFit/>
          </a:bodyPr>
          <a:lstStyle/>
          <a:p>
            <a:r>
              <a:rPr lang="en-US" sz="1600" dirty="0" smtClean="0"/>
              <a:t>Icon View button</a:t>
            </a:r>
            <a:endParaRPr lang="en-US" sz="1600" dirty="0"/>
          </a:p>
        </p:txBody>
      </p:sp>
      <p:sp>
        <p:nvSpPr>
          <p:cNvPr id="11" name="Rectangle 10"/>
          <p:cNvSpPr/>
          <p:nvPr/>
        </p:nvSpPr>
        <p:spPr>
          <a:xfrm>
            <a:off x="3213703" y="6021737"/>
            <a:ext cx="1235475" cy="584775"/>
          </a:xfrm>
          <a:prstGeom prst="rect">
            <a:avLst/>
          </a:prstGeom>
        </p:spPr>
        <p:txBody>
          <a:bodyPr wrap="square">
            <a:spAutoFit/>
          </a:bodyPr>
          <a:lstStyle/>
          <a:p>
            <a:r>
              <a:rPr lang="en-US" sz="1600" dirty="0" smtClean="0"/>
              <a:t>Zoom controls</a:t>
            </a:r>
            <a:endParaRPr lang="en-US" sz="1600" dirty="0"/>
          </a:p>
        </p:txBody>
      </p:sp>
      <p:cxnSp>
        <p:nvCxnSpPr>
          <p:cNvPr id="12" name="Straight Connector 11"/>
          <p:cNvCxnSpPr/>
          <p:nvPr/>
        </p:nvCxnSpPr>
        <p:spPr>
          <a:xfrm>
            <a:off x="3138506" y="2944085"/>
            <a:ext cx="110278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51202" y="4734046"/>
            <a:ext cx="1217720" cy="64920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581154" y="5514524"/>
            <a:ext cx="1442275" cy="4871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31440" y="5479734"/>
            <a:ext cx="872963" cy="72091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itle 3"/>
          <p:cNvSpPr>
            <a:spLocks noGrp="1"/>
          </p:cNvSpPr>
          <p:nvPr>
            <p:ph type="title"/>
          </p:nvPr>
        </p:nvSpPr>
        <p:spPr>
          <a:xfrm>
            <a:off x="457200" y="280273"/>
            <a:ext cx="10920714" cy="1143000"/>
          </a:xfrm>
        </p:spPr>
        <p:txBody>
          <a:bodyPr/>
          <a:lstStyle/>
          <a:p>
            <a:r>
              <a:rPr lang="en-US" b="1" kern="0" dirty="0"/>
              <a:t>Importing Assets</a:t>
            </a:r>
            <a:endParaRPr lang="en-US" b="1" dirty="0"/>
          </a:p>
        </p:txBody>
      </p:sp>
    </p:spTree>
    <p:extLst>
      <p:ext uri="{BB962C8B-B14F-4D97-AF65-F5344CB8AC3E}">
        <p14:creationId xmlns:p14="http://schemas.microsoft.com/office/powerpoint/2010/main" val="192182206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255</TotalTime>
  <Words>1717</Words>
  <Application>Microsoft Macintosh PowerPoint</Application>
  <PresentationFormat>Widescreen</PresentationFormat>
  <Paragraphs>237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Mangal</vt:lpstr>
      <vt:lpstr>Tw Cen MT</vt:lpstr>
      <vt:lpstr>Droplet</vt:lpstr>
      <vt:lpstr>Introduction to Adobe Premiere</vt:lpstr>
      <vt:lpstr>Creating a New Project and Exploring the Workspace</vt:lpstr>
      <vt:lpstr>Creating a New Project and Exploring the Workspace</vt:lpstr>
      <vt:lpstr>PowerPoint Presentation</vt:lpstr>
      <vt:lpstr>PowerPoint Presentation</vt:lpstr>
      <vt:lpstr>Importing Assets</vt:lpstr>
      <vt:lpstr>Importing Assets</vt:lpstr>
      <vt:lpstr>Importing Assets</vt:lpstr>
      <vt:lpstr>Importing Assets</vt:lpstr>
      <vt:lpstr>Working with the Timeline Panel and Sequences</vt:lpstr>
      <vt:lpstr>Working with the Timeline Panel and Sequences</vt:lpstr>
      <vt:lpstr>Working with the Timeline Panel and Sequences</vt:lpstr>
      <vt:lpstr>Working with the Timeline Panel and Sequences</vt:lpstr>
      <vt:lpstr>Editing tools and Keyboard Shortcuts</vt:lpstr>
      <vt:lpstr>Other Handy keyboard shortcuts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Adobe Premiere</dc:title>
  <dc:creator>Whitaker, Donald Stacy</dc:creator>
  <cp:lastModifiedBy>Whitaker, Donald Stacy</cp:lastModifiedBy>
  <cp:revision>19</cp:revision>
  <dcterms:created xsi:type="dcterms:W3CDTF">2017-09-14T14:26:59Z</dcterms:created>
  <dcterms:modified xsi:type="dcterms:W3CDTF">2017-09-15T12:54:16Z</dcterms:modified>
</cp:coreProperties>
</file>